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85" r:id="rId5"/>
    <p:sldId id="259" r:id="rId6"/>
    <p:sldId id="260" r:id="rId7"/>
    <p:sldId id="284" r:id="rId8"/>
    <p:sldId id="261" r:id="rId9"/>
    <p:sldId id="291" r:id="rId10"/>
    <p:sldId id="263" r:id="rId11"/>
    <p:sldId id="286" r:id="rId12"/>
    <p:sldId id="262" r:id="rId13"/>
    <p:sldId id="289" r:id="rId14"/>
    <p:sldId id="265" r:id="rId15"/>
    <p:sldId id="296" r:id="rId16"/>
    <p:sldId id="266" r:id="rId17"/>
    <p:sldId id="264" r:id="rId18"/>
    <p:sldId id="290" r:id="rId19"/>
    <p:sldId id="267" r:id="rId20"/>
    <p:sldId id="297" r:id="rId21"/>
    <p:sldId id="295" r:id="rId22"/>
    <p:sldId id="268" r:id="rId23"/>
    <p:sldId id="269" r:id="rId24"/>
    <p:sldId id="270" r:id="rId25"/>
    <p:sldId id="271" r:id="rId26"/>
    <p:sldId id="275" r:id="rId27"/>
    <p:sldId id="272" r:id="rId28"/>
    <p:sldId id="276" r:id="rId29"/>
    <p:sldId id="273" r:id="rId30"/>
    <p:sldId id="279" r:id="rId31"/>
    <p:sldId id="293" r:id="rId32"/>
    <p:sldId id="294" r:id="rId33"/>
    <p:sldId id="277" r:id="rId34"/>
    <p:sldId id="281" r:id="rId35"/>
    <p:sldId id="292" r:id="rId36"/>
    <p:sldId id="274" r:id="rId37"/>
    <p:sldId id="282" r:id="rId38"/>
    <p:sldId id="288" r:id="rId3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6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hijs%20Kalmijn\Documents\LFH\edu-fer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hijs%20Kalmijn\Documents\LFH\edu-fer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Population</a:t>
            </a:r>
            <a:r>
              <a:rPr lang="en-US" baseline="0"/>
              <a:t> 20+ by household type (NL 2017)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Data!$Q$19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Data!$P$20:$P$26</c:f>
              <c:strCache>
                <c:ptCount val="7"/>
                <c:pt idx="0">
                  <c:v>Child at home</c:v>
                </c:pt>
                <c:pt idx="1">
                  <c:v>Single</c:v>
                </c:pt>
                <c:pt idx="2">
                  <c:v>Couple without kids</c:v>
                </c:pt>
                <c:pt idx="3">
                  <c:v>Couple with kids</c:v>
                </c:pt>
                <c:pt idx="4">
                  <c:v>Single parent</c:v>
                </c:pt>
                <c:pt idx="5">
                  <c:v>Other</c:v>
                </c:pt>
                <c:pt idx="6">
                  <c:v>Institutional</c:v>
                </c:pt>
              </c:strCache>
            </c:strRef>
          </c:cat>
          <c:val>
            <c:numRef>
              <c:f>Data!$Q$20:$Q$26</c:f>
              <c:numCache>
                <c:formatCode>0</c:formatCode>
                <c:ptCount val="7"/>
                <c:pt idx="0">
                  <c:v>8.8030871332027854</c:v>
                </c:pt>
                <c:pt idx="1">
                  <c:v>21.58441182388826</c:v>
                </c:pt>
                <c:pt idx="2">
                  <c:v>34.015917244560924</c:v>
                </c:pt>
                <c:pt idx="3">
                  <c:v>30.9044750609795</c:v>
                </c:pt>
                <c:pt idx="4">
                  <c:v>1.6147758113831672</c:v>
                </c:pt>
                <c:pt idx="5">
                  <c:v>1.5463425796414356</c:v>
                </c:pt>
                <c:pt idx="6">
                  <c:v>1.5309903463439294</c:v>
                </c:pt>
              </c:numCache>
            </c:numRef>
          </c:val>
        </c:ser>
        <c:ser>
          <c:idx val="1"/>
          <c:order val="1"/>
          <c:tx>
            <c:strRef>
              <c:f>Data!$R$19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Data!$P$20:$P$26</c:f>
              <c:strCache>
                <c:ptCount val="7"/>
                <c:pt idx="0">
                  <c:v>Child at home</c:v>
                </c:pt>
                <c:pt idx="1">
                  <c:v>Single</c:v>
                </c:pt>
                <c:pt idx="2">
                  <c:v>Couple without kids</c:v>
                </c:pt>
                <c:pt idx="3">
                  <c:v>Couple with kids</c:v>
                </c:pt>
                <c:pt idx="4">
                  <c:v>Single parent</c:v>
                </c:pt>
                <c:pt idx="5">
                  <c:v>Other</c:v>
                </c:pt>
                <c:pt idx="6">
                  <c:v>Institutional</c:v>
                </c:pt>
              </c:strCache>
            </c:strRef>
          </c:cat>
          <c:val>
            <c:numRef>
              <c:f>Data!$R$20:$R$26</c:f>
              <c:numCache>
                <c:formatCode>0</c:formatCode>
                <c:ptCount val="7"/>
                <c:pt idx="0">
                  <c:v>5.0430375542510424</c:v>
                </c:pt>
                <c:pt idx="1">
                  <c:v>22.321462728217661</c:v>
                </c:pt>
                <c:pt idx="2">
                  <c:v>32.381589268265195</c:v>
                </c:pt>
                <c:pt idx="3">
                  <c:v>30.115434060239231</c:v>
                </c:pt>
                <c:pt idx="4">
                  <c:v>6.7662745714408574</c:v>
                </c:pt>
                <c:pt idx="5">
                  <c:v>1.5142546607335883</c:v>
                </c:pt>
                <c:pt idx="6">
                  <c:v>1.8579471568524237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0886920"/>
        <c:axId val="410879864"/>
      </c:barChart>
      <c:catAx>
        <c:axId val="410886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79864"/>
        <c:crosses val="autoZero"/>
        <c:auto val="1"/>
        <c:lblAlgn val="ctr"/>
        <c:lblOffset val="100"/>
        <c:noMultiLvlLbl val="0"/>
      </c:catAx>
      <c:valAx>
        <c:axId val="4108798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8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</a:t>
            </a:r>
            <a:r>
              <a:rPr lang="en-US" baseline="0"/>
              <a:t> at first child </a:t>
            </a:r>
            <a:r>
              <a:rPr lang="en-US"/>
              <a:t>(</a:t>
            </a:r>
            <a:r>
              <a:rPr lang="en-US" baseline="0"/>
              <a:t>cohort 1960-1964)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Age at first child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Lower educated</c:v>
                </c:pt>
                <c:pt idx="1">
                  <c:v>Middle educated</c:v>
                </c:pt>
                <c:pt idx="2">
                  <c:v>Higher educated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25.5</c:v>
                </c:pt>
                <c:pt idx="1">
                  <c:v>28.3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884960"/>
        <c:axId val="410882608"/>
      </c:barChart>
      <c:catAx>
        <c:axId val="41088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82608"/>
        <c:crosses val="autoZero"/>
        <c:auto val="1"/>
        <c:lblAlgn val="ctr"/>
        <c:lblOffset val="100"/>
        <c:noMultiLvlLbl val="0"/>
      </c:catAx>
      <c:valAx>
        <c:axId val="410882608"/>
        <c:scaling>
          <c:orientation val="minMax"/>
          <c:min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8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children (</a:t>
            </a:r>
            <a:r>
              <a:rPr lang="en-US" baseline="0"/>
              <a:t>cohort 1960-1964)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Lower educated</c:v>
                </c:pt>
                <c:pt idx="1">
                  <c:v>Middle educated</c:v>
                </c:pt>
                <c:pt idx="2">
                  <c:v>Higher educated</c:v>
                </c:pt>
              </c:strCache>
            </c:strRef>
          </c:cat>
          <c:val>
            <c:numRef>
              <c:f>Sheet1!$F$3:$F$5</c:f>
              <c:numCache>
                <c:formatCode>General</c:formatCode>
                <c:ptCount val="3"/>
                <c:pt idx="0">
                  <c:v>1.99</c:v>
                </c:pt>
                <c:pt idx="1">
                  <c:v>1.84</c:v>
                </c:pt>
                <c:pt idx="2">
                  <c:v>1.63</c:v>
                </c:pt>
              </c:numCache>
            </c:numRef>
          </c:val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Average for mothers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Lower educated</c:v>
                </c:pt>
                <c:pt idx="1">
                  <c:v>Middle educated</c:v>
                </c:pt>
                <c:pt idx="2">
                  <c:v>Higher educated</c:v>
                </c:pt>
              </c:strCache>
            </c:strRef>
          </c:cat>
          <c:val>
            <c:numRef>
              <c:f>Sheet1!$G$3:$G$5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2.2599999999999998</c:v>
                </c:pt>
                <c:pt idx="2">
                  <c:v>2.23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884568"/>
        <c:axId val="410883784"/>
      </c:barChart>
      <c:catAx>
        <c:axId val="41088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83784"/>
        <c:crosses val="autoZero"/>
        <c:auto val="1"/>
        <c:lblAlgn val="ctr"/>
        <c:lblOffset val="100"/>
        <c:noMultiLvlLbl val="0"/>
      </c:catAx>
      <c:valAx>
        <c:axId val="4108837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84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Type of Family</a:t>
            </a:r>
            <a:r>
              <a:rPr lang="en-US" sz="1800" baseline="0"/>
              <a:t> Structure of Secondary School Children (CILS)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Two-parent family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Sheet1!$B$2:$I$2</c:f>
              <c:strCache>
                <c:ptCount val="8"/>
                <c:pt idx="0">
                  <c:v>Native</c:v>
                </c:pt>
                <c:pt idx="1">
                  <c:v>Western</c:v>
                </c:pt>
                <c:pt idx="2">
                  <c:v>SE Europe</c:v>
                </c:pt>
                <c:pt idx="3">
                  <c:v>South America</c:v>
                </c:pt>
                <c:pt idx="4">
                  <c:v>Asian</c:v>
                </c:pt>
                <c:pt idx="5">
                  <c:v>Middle East+</c:v>
                </c:pt>
                <c:pt idx="6">
                  <c:v>Africa</c:v>
                </c:pt>
                <c:pt idx="7">
                  <c:v>Caribbean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67.709999999999994</c:v>
                </c:pt>
                <c:pt idx="1">
                  <c:v>59.86</c:v>
                </c:pt>
                <c:pt idx="2">
                  <c:v>68.87</c:v>
                </c:pt>
                <c:pt idx="3">
                  <c:v>46.07</c:v>
                </c:pt>
                <c:pt idx="4">
                  <c:v>68.63</c:v>
                </c:pt>
                <c:pt idx="5">
                  <c:v>80.959999999999994</c:v>
                </c:pt>
                <c:pt idx="6">
                  <c:v>54.74</c:v>
                </c:pt>
                <c:pt idx="7">
                  <c:v>40.049999999999997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Single mother family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Sheet1!$B$2:$I$2</c:f>
              <c:strCache>
                <c:ptCount val="8"/>
                <c:pt idx="0">
                  <c:v>Native</c:v>
                </c:pt>
                <c:pt idx="1">
                  <c:v>Western</c:v>
                </c:pt>
                <c:pt idx="2">
                  <c:v>SE Europe</c:v>
                </c:pt>
                <c:pt idx="3">
                  <c:v>South America</c:v>
                </c:pt>
                <c:pt idx="4">
                  <c:v>Asian</c:v>
                </c:pt>
                <c:pt idx="5">
                  <c:v>Middle East+</c:v>
                </c:pt>
                <c:pt idx="6">
                  <c:v>Africa</c:v>
                </c:pt>
                <c:pt idx="7">
                  <c:v>Caribbean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15.91</c:v>
                </c:pt>
                <c:pt idx="1">
                  <c:v>19.22</c:v>
                </c:pt>
                <c:pt idx="2">
                  <c:v>15.97</c:v>
                </c:pt>
                <c:pt idx="3">
                  <c:v>26.97</c:v>
                </c:pt>
                <c:pt idx="4">
                  <c:v>13.19</c:v>
                </c:pt>
                <c:pt idx="5">
                  <c:v>12.45</c:v>
                </c:pt>
                <c:pt idx="6">
                  <c:v>27.61</c:v>
                </c:pt>
                <c:pt idx="7">
                  <c:v>33.72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Single father family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Sheet1!$B$2:$I$2</c:f>
              <c:strCache>
                <c:ptCount val="8"/>
                <c:pt idx="0">
                  <c:v>Native</c:v>
                </c:pt>
                <c:pt idx="1">
                  <c:v>Western</c:v>
                </c:pt>
                <c:pt idx="2">
                  <c:v>SE Europe</c:v>
                </c:pt>
                <c:pt idx="3">
                  <c:v>South America</c:v>
                </c:pt>
                <c:pt idx="4">
                  <c:v>Asian</c:v>
                </c:pt>
                <c:pt idx="5">
                  <c:v>Middle East+</c:v>
                </c:pt>
                <c:pt idx="6">
                  <c:v>Africa</c:v>
                </c:pt>
                <c:pt idx="7">
                  <c:v>Caribbean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1.85</c:v>
                </c:pt>
                <c:pt idx="1">
                  <c:v>2.7</c:v>
                </c:pt>
                <c:pt idx="2">
                  <c:v>2.2000000000000002</c:v>
                </c:pt>
                <c:pt idx="3">
                  <c:v>2.25</c:v>
                </c:pt>
                <c:pt idx="4">
                  <c:v>1.66</c:v>
                </c:pt>
                <c:pt idx="5">
                  <c:v>1.17</c:v>
                </c:pt>
                <c:pt idx="6">
                  <c:v>2.25</c:v>
                </c:pt>
                <c:pt idx="7">
                  <c:v>3.98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Mother &amp; step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Sheet1!$B$2:$I$2</c:f>
              <c:strCache>
                <c:ptCount val="8"/>
                <c:pt idx="0">
                  <c:v>Native</c:v>
                </c:pt>
                <c:pt idx="1">
                  <c:v>Western</c:v>
                </c:pt>
                <c:pt idx="2">
                  <c:v>SE Europe</c:v>
                </c:pt>
                <c:pt idx="3">
                  <c:v>South America</c:v>
                </c:pt>
                <c:pt idx="4">
                  <c:v>Asian</c:v>
                </c:pt>
                <c:pt idx="5">
                  <c:v>Middle East+</c:v>
                </c:pt>
                <c:pt idx="6">
                  <c:v>Africa</c:v>
                </c:pt>
                <c:pt idx="7">
                  <c:v>Caribbean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10.19</c:v>
                </c:pt>
                <c:pt idx="1">
                  <c:v>12.11</c:v>
                </c:pt>
                <c:pt idx="2">
                  <c:v>7.66</c:v>
                </c:pt>
                <c:pt idx="3">
                  <c:v>14.61</c:v>
                </c:pt>
                <c:pt idx="4">
                  <c:v>8.32</c:v>
                </c:pt>
                <c:pt idx="5">
                  <c:v>2.14</c:v>
                </c:pt>
                <c:pt idx="6">
                  <c:v>5.3</c:v>
                </c:pt>
                <c:pt idx="7">
                  <c:v>11.24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Father &amp; step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Sheet1!$B$2:$I$2</c:f>
              <c:strCache>
                <c:ptCount val="8"/>
                <c:pt idx="0">
                  <c:v>Native</c:v>
                </c:pt>
                <c:pt idx="1">
                  <c:v>Western</c:v>
                </c:pt>
                <c:pt idx="2">
                  <c:v>SE Europe</c:v>
                </c:pt>
                <c:pt idx="3">
                  <c:v>South America</c:v>
                </c:pt>
                <c:pt idx="4">
                  <c:v>Asian</c:v>
                </c:pt>
                <c:pt idx="5">
                  <c:v>Middle East+</c:v>
                </c:pt>
                <c:pt idx="6">
                  <c:v>Africa</c:v>
                </c:pt>
                <c:pt idx="7">
                  <c:v>Caribbean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0">
                  <c:v>1.22</c:v>
                </c:pt>
                <c:pt idx="1">
                  <c:v>1.8</c:v>
                </c:pt>
                <c:pt idx="2">
                  <c:v>1.06</c:v>
                </c:pt>
                <c:pt idx="3">
                  <c:v>2.25</c:v>
                </c:pt>
                <c:pt idx="4">
                  <c:v>1.02</c:v>
                </c:pt>
                <c:pt idx="5">
                  <c:v>0.6</c:v>
                </c:pt>
                <c:pt idx="6">
                  <c:v>1.77</c:v>
                </c:pt>
                <c:pt idx="7">
                  <c:v>0.94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No bio parent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Sheet1!$B$2:$I$2</c:f>
              <c:strCache>
                <c:ptCount val="8"/>
                <c:pt idx="0">
                  <c:v>Native</c:v>
                </c:pt>
                <c:pt idx="1">
                  <c:v>Western</c:v>
                </c:pt>
                <c:pt idx="2">
                  <c:v>SE Europe</c:v>
                </c:pt>
                <c:pt idx="3">
                  <c:v>South America</c:v>
                </c:pt>
                <c:pt idx="4">
                  <c:v>Asian</c:v>
                </c:pt>
                <c:pt idx="5">
                  <c:v>Middle East+</c:v>
                </c:pt>
                <c:pt idx="6">
                  <c:v>Africa</c:v>
                </c:pt>
                <c:pt idx="7">
                  <c:v>Caribbean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  <c:pt idx="0">
                  <c:v>2.48</c:v>
                </c:pt>
                <c:pt idx="1">
                  <c:v>3</c:v>
                </c:pt>
                <c:pt idx="2">
                  <c:v>3.59</c:v>
                </c:pt>
                <c:pt idx="3">
                  <c:v>6.18</c:v>
                </c:pt>
                <c:pt idx="4">
                  <c:v>6.53</c:v>
                </c:pt>
                <c:pt idx="5">
                  <c:v>1.87</c:v>
                </c:pt>
                <c:pt idx="6">
                  <c:v>7.06</c:v>
                </c:pt>
                <c:pt idx="7">
                  <c:v>8.9</c:v>
                </c:pt>
              </c:numCache>
            </c:numRef>
          </c:val>
        </c:ser>
        <c:ser>
          <c:idx val="6"/>
          <c:order val="6"/>
          <c:tx>
            <c:strRef>
              <c:f>Sheet1!$A$9</c:f>
              <c:strCache>
                <c:ptCount val="1"/>
                <c:pt idx="0">
                  <c:v>Other type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Sheet1!$B$2:$I$2</c:f>
              <c:strCache>
                <c:ptCount val="8"/>
                <c:pt idx="0">
                  <c:v>Native</c:v>
                </c:pt>
                <c:pt idx="1">
                  <c:v>Western</c:v>
                </c:pt>
                <c:pt idx="2">
                  <c:v>SE Europe</c:v>
                </c:pt>
                <c:pt idx="3">
                  <c:v>South America</c:v>
                </c:pt>
                <c:pt idx="4">
                  <c:v>Asian</c:v>
                </c:pt>
                <c:pt idx="5">
                  <c:v>Middle East+</c:v>
                </c:pt>
                <c:pt idx="6">
                  <c:v>Africa</c:v>
                </c:pt>
                <c:pt idx="7">
                  <c:v>Caribbean</c:v>
                </c:pt>
              </c:strCache>
            </c:strRef>
          </c:cat>
          <c:val>
            <c:numRef>
              <c:f>Sheet1!$B$9:$I$9</c:f>
              <c:numCache>
                <c:formatCode>General</c:formatCode>
                <c:ptCount val="8"/>
                <c:pt idx="0">
                  <c:v>0.65</c:v>
                </c:pt>
                <c:pt idx="1">
                  <c:v>1.3</c:v>
                </c:pt>
                <c:pt idx="2">
                  <c:v>0.65</c:v>
                </c:pt>
                <c:pt idx="3">
                  <c:v>1.69</c:v>
                </c:pt>
                <c:pt idx="4">
                  <c:v>0.64</c:v>
                </c:pt>
                <c:pt idx="5">
                  <c:v>0.8</c:v>
                </c:pt>
                <c:pt idx="6">
                  <c:v>1.28</c:v>
                </c:pt>
                <c:pt idx="7">
                  <c:v>1.17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881432"/>
        <c:axId val="410881824"/>
      </c:barChart>
      <c:catAx>
        <c:axId val="41088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81824"/>
        <c:crosses val="autoZero"/>
        <c:auto val="1"/>
        <c:lblAlgn val="ctr"/>
        <c:lblOffset val="100"/>
        <c:noMultiLvlLbl val="0"/>
      </c:catAx>
      <c:valAx>
        <c:axId val="41088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81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Crude</a:t>
            </a:r>
            <a:r>
              <a:rPr lang="en-US" baseline="0"/>
              <a:t> birth rate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4355559849497344E-2"/>
          <c:y val="0.12430367438473043"/>
          <c:w val="0.83056977252843389"/>
          <c:h val="0.74990102799650049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births per 1000 pop</c:v>
                </c:pt>
              </c:strCache>
            </c:strRef>
          </c:tx>
          <c:marker>
            <c:symbol val="none"/>
          </c:marker>
          <c:cat>
            <c:strRef>
              <c:f>Sheet1!$A$2:$A$111</c:f>
              <c:strCache>
                <c:ptCount val="110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</c:strCache>
            </c:strRef>
          </c:cat>
          <c:val>
            <c:numRef>
              <c:f>Sheet1!$C$2:$C$111</c:f>
              <c:numCache>
                <c:formatCode>General</c:formatCode>
                <c:ptCount val="110"/>
                <c:pt idx="0">
                  <c:v>31.6</c:v>
                </c:pt>
                <c:pt idx="1">
                  <c:v>32.200000000000003</c:v>
                </c:pt>
                <c:pt idx="2">
                  <c:v>31.8</c:v>
                </c:pt>
                <c:pt idx="3">
                  <c:v>31.6</c:v>
                </c:pt>
                <c:pt idx="4">
                  <c:v>31.4</c:v>
                </c:pt>
                <c:pt idx="5">
                  <c:v>30.8</c:v>
                </c:pt>
                <c:pt idx="6">
                  <c:v>30.4</c:v>
                </c:pt>
                <c:pt idx="7">
                  <c:v>30</c:v>
                </c:pt>
                <c:pt idx="8">
                  <c:v>29.7</c:v>
                </c:pt>
                <c:pt idx="9">
                  <c:v>29.2</c:v>
                </c:pt>
                <c:pt idx="10">
                  <c:v>28.6</c:v>
                </c:pt>
                <c:pt idx="11">
                  <c:v>27.8</c:v>
                </c:pt>
                <c:pt idx="12">
                  <c:v>28.1</c:v>
                </c:pt>
                <c:pt idx="13">
                  <c:v>28.2</c:v>
                </c:pt>
                <c:pt idx="14">
                  <c:v>28.2</c:v>
                </c:pt>
                <c:pt idx="15">
                  <c:v>26.2</c:v>
                </c:pt>
                <c:pt idx="16">
                  <c:v>26.5</c:v>
                </c:pt>
                <c:pt idx="17">
                  <c:v>26</c:v>
                </c:pt>
                <c:pt idx="18">
                  <c:v>24.8</c:v>
                </c:pt>
                <c:pt idx="19">
                  <c:v>24.2</c:v>
                </c:pt>
                <c:pt idx="20">
                  <c:v>28.2</c:v>
                </c:pt>
                <c:pt idx="21">
                  <c:v>27.4</c:v>
                </c:pt>
                <c:pt idx="22">
                  <c:v>25.9</c:v>
                </c:pt>
                <c:pt idx="23">
                  <c:v>26</c:v>
                </c:pt>
                <c:pt idx="24">
                  <c:v>25.1</c:v>
                </c:pt>
                <c:pt idx="25">
                  <c:v>24.2</c:v>
                </c:pt>
                <c:pt idx="26">
                  <c:v>23.8</c:v>
                </c:pt>
                <c:pt idx="27">
                  <c:v>23.1</c:v>
                </c:pt>
                <c:pt idx="28">
                  <c:v>23.3</c:v>
                </c:pt>
                <c:pt idx="29">
                  <c:v>22.8</c:v>
                </c:pt>
                <c:pt idx="30">
                  <c:v>23.1</c:v>
                </c:pt>
                <c:pt idx="31">
                  <c:v>22.2</c:v>
                </c:pt>
                <c:pt idx="32">
                  <c:v>22</c:v>
                </c:pt>
                <c:pt idx="33">
                  <c:v>20.8</c:v>
                </c:pt>
                <c:pt idx="34">
                  <c:v>20.6</c:v>
                </c:pt>
                <c:pt idx="35">
                  <c:v>20.2</c:v>
                </c:pt>
                <c:pt idx="36">
                  <c:v>20.2</c:v>
                </c:pt>
                <c:pt idx="37">
                  <c:v>19.8</c:v>
                </c:pt>
                <c:pt idx="38">
                  <c:v>20.5</c:v>
                </c:pt>
                <c:pt idx="39">
                  <c:v>20.6</c:v>
                </c:pt>
                <c:pt idx="40">
                  <c:v>20.8</c:v>
                </c:pt>
                <c:pt idx="41">
                  <c:v>20.3</c:v>
                </c:pt>
                <c:pt idx="42">
                  <c:v>21</c:v>
                </c:pt>
                <c:pt idx="43">
                  <c:v>23</c:v>
                </c:pt>
                <c:pt idx="44">
                  <c:v>24</c:v>
                </c:pt>
                <c:pt idx="45">
                  <c:v>22.6</c:v>
                </c:pt>
                <c:pt idx="46">
                  <c:v>30.2</c:v>
                </c:pt>
                <c:pt idx="47">
                  <c:v>27.8</c:v>
                </c:pt>
                <c:pt idx="48">
                  <c:v>25.3</c:v>
                </c:pt>
                <c:pt idx="49">
                  <c:v>23.7</c:v>
                </c:pt>
                <c:pt idx="50">
                  <c:v>22.7</c:v>
                </c:pt>
                <c:pt idx="51">
                  <c:v>22.3</c:v>
                </c:pt>
                <c:pt idx="52">
                  <c:v>22.3</c:v>
                </c:pt>
                <c:pt idx="53">
                  <c:v>21.7</c:v>
                </c:pt>
                <c:pt idx="54">
                  <c:v>21.5</c:v>
                </c:pt>
                <c:pt idx="55">
                  <c:v>21.3</c:v>
                </c:pt>
                <c:pt idx="56">
                  <c:v>21.3</c:v>
                </c:pt>
                <c:pt idx="57">
                  <c:v>21.2</c:v>
                </c:pt>
                <c:pt idx="58">
                  <c:v>21.2</c:v>
                </c:pt>
                <c:pt idx="59">
                  <c:v>21.4</c:v>
                </c:pt>
                <c:pt idx="60">
                  <c:v>20.8</c:v>
                </c:pt>
                <c:pt idx="61">
                  <c:v>21.3</c:v>
                </c:pt>
                <c:pt idx="62">
                  <c:v>20.9</c:v>
                </c:pt>
                <c:pt idx="63">
                  <c:v>20.9</c:v>
                </c:pt>
                <c:pt idx="64">
                  <c:v>20.7</c:v>
                </c:pt>
                <c:pt idx="65">
                  <c:v>19.899999999999999</c:v>
                </c:pt>
                <c:pt idx="66">
                  <c:v>19.2</c:v>
                </c:pt>
                <c:pt idx="67">
                  <c:v>18.899999999999999</c:v>
                </c:pt>
                <c:pt idx="68">
                  <c:v>18.600000000000001</c:v>
                </c:pt>
                <c:pt idx="69">
                  <c:v>19.2</c:v>
                </c:pt>
                <c:pt idx="70">
                  <c:v>18.3</c:v>
                </c:pt>
                <c:pt idx="71">
                  <c:v>17.2</c:v>
                </c:pt>
                <c:pt idx="72">
                  <c:v>16.100000000000001</c:v>
                </c:pt>
                <c:pt idx="73">
                  <c:v>14.5</c:v>
                </c:pt>
                <c:pt idx="74">
                  <c:v>13.7</c:v>
                </c:pt>
                <c:pt idx="75">
                  <c:v>13</c:v>
                </c:pt>
                <c:pt idx="76">
                  <c:v>12.9</c:v>
                </c:pt>
                <c:pt idx="77">
                  <c:v>12.5</c:v>
                </c:pt>
                <c:pt idx="78">
                  <c:v>12.6</c:v>
                </c:pt>
                <c:pt idx="79">
                  <c:v>12.5</c:v>
                </c:pt>
                <c:pt idx="80">
                  <c:v>12.8</c:v>
                </c:pt>
                <c:pt idx="81">
                  <c:v>12.5</c:v>
                </c:pt>
                <c:pt idx="82">
                  <c:v>12</c:v>
                </c:pt>
                <c:pt idx="83">
                  <c:v>11.8</c:v>
                </c:pt>
                <c:pt idx="84">
                  <c:v>12.1</c:v>
                </c:pt>
                <c:pt idx="85">
                  <c:v>12.3</c:v>
                </c:pt>
                <c:pt idx="86">
                  <c:v>12.7</c:v>
                </c:pt>
                <c:pt idx="87">
                  <c:v>12.7</c:v>
                </c:pt>
                <c:pt idx="88">
                  <c:v>12.6</c:v>
                </c:pt>
                <c:pt idx="89">
                  <c:v>12.7</c:v>
                </c:pt>
                <c:pt idx="90">
                  <c:v>13.2</c:v>
                </c:pt>
                <c:pt idx="91">
                  <c:v>13.2</c:v>
                </c:pt>
                <c:pt idx="92">
                  <c:v>13</c:v>
                </c:pt>
                <c:pt idx="93">
                  <c:v>12.8</c:v>
                </c:pt>
                <c:pt idx="94">
                  <c:v>12.7</c:v>
                </c:pt>
                <c:pt idx="95">
                  <c:v>12.3</c:v>
                </c:pt>
                <c:pt idx="96">
                  <c:v>12.2</c:v>
                </c:pt>
                <c:pt idx="97">
                  <c:v>12.3</c:v>
                </c:pt>
                <c:pt idx="98">
                  <c:v>12.7</c:v>
                </c:pt>
                <c:pt idx="99">
                  <c:v>12.7</c:v>
                </c:pt>
                <c:pt idx="100">
                  <c:v>13</c:v>
                </c:pt>
                <c:pt idx="101">
                  <c:v>12.6</c:v>
                </c:pt>
                <c:pt idx="102">
                  <c:v>12.5</c:v>
                </c:pt>
                <c:pt idx="103">
                  <c:v>12.3</c:v>
                </c:pt>
                <c:pt idx="104">
                  <c:v>11.9</c:v>
                </c:pt>
                <c:pt idx="105">
                  <c:v>11.5</c:v>
                </c:pt>
                <c:pt idx="106">
                  <c:v>11.3</c:v>
                </c:pt>
                <c:pt idx="107">
                  <c:v>11.1</c:v>
                </c:pt>
                <c:pt idx="108">
                  <c:v>11.2</c:v>
                </c:pt>
                <c:pt idx="109">
                  <c:v>11.2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954-4E76-957B-7F32701B4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609048"/>
        <c:axId val="333609832"/>
      </c:lineChart>
      <c:catAx>
        <c:axId val="333609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3360983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33609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800"/>
                  <a:t>Births per 1000 population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36090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Data!$B$2</c:f>
              <c:strCache>
                <c:ptCount val="1"/>
                <c:pt idx="0">
                  <c:v>Fertility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Data!$A$3:$A$70</c:f>
              <c:strCache>
                <c:ptCount val="68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</c:strCache>
            </c:strRef>
          </c:cat>
          <c:val>
            <c:numRef>
              <c:f>Data!$B$3:$B$70</c:f>
              <c:numCache>
                <c:formatCode>General</c:formatCode>
                <c:ptCount val="68"/>
                <c:pt idx="0">
                  <c:v>90.5</c:v>
                </c:pt>
                <c:pt idx="1">
                  <c:v>89.4</c:v>
                </c:pt>
                <c:pt idx="2">
                  <c:v>90.6</c:v>
                </c:pt>
                <c:pt idx="3">
                  <c:v>88.9</c:v>
                </c:pt>
                <c:pt idx="4">
                  <c:v>88.6</c:v>
                </c:pt>
                <c:pt idx="5">
                  <c:v>88.5</c:v>
                </c:pt>
                <c:pt idx="6">
                  <c:v>89</c:v>
                </c:pt>
                <c:pt idx="7">
                  <c:v>89.4</c:v>
                </c:pt>
                <c:pt idx="8">
                  <c:v>89.7</c:v>
                </c:pt>
                <c:pt idx="9">
                  <c:v>90.9</c:v>
                </c:pt>
                <c:pt idx="10">
                  <c:v>89</c:v>
                </c:pt>
                <c:pt idx="11">
                  <c:v>90.1</c:v>
                </c:pt>
                <c:pt idx="12">
                  <c:v>88</c:v>
                </c:pt>
                <c:pt idx="13">
                  <c:v>87.9</c:v>
                </c:pt>
                <c:pt idx="14">
                  <c:v>87.2</c:v>
                </c:pt>
                <c:pt idx="15">
                  <c:v>84.1</c:v>
                </c:pt>
                <c:pt idx="16">
                  <c:v>81.099999999999994</c:v>
                </c:pt>
                <c:pt idx="17">
                  <c:v>79.8</c:v>
                </c:pt>
                <c:pt idx="18">
                  <c:v>78.2</c:v>
                </c:pt>
                <c:pt idx="19">
                  <c:v>80.599999999999994</c:v>
                </c:pt>
                <c:pt idx="20">
                  <c:v>77</c:v>
                </c:pt>
                <c:pt idx="21">
                  <c:v>72.3</c:v>
                </c:pt>
                <c:pt idx="22">
                  <c:v>67.2</c:v>
                </c:pt>
                <c:pt idx="23">
                  <c:v>60.5</c:v>
                </c:pt>
                <c:pt idx="24">
                  <c:v>56.9</c:v>
                </c:pt>
                <c:pt idx="25">
                  <c:v>53.6</c:v>
                </c:pt>
                <c:pt idx="26">
                  <c:v>52.5</c:v>
                </c:pt>
                <c:pt idx="27">
                  <c:v>50.6</c:v>
                </c:pt>
                <c:pt idx="28">
                  <c:v>50.5</c:v>
                </c:pt>
                <c:pt idx="29">
                  <c:v>49.5</c:v>
                </c:pt>
                <c:pt idx="30">
                  <c:v>50.5</c:v>
                </c:pt>
                <c:pt idx="31">
                  <c:v>49.1</c:v>
                </c:pt>
                <c:pt idx="32">
                  <c:v>46.7</c:v>
                </c:pt>
                <c:pt idx="33">
                  <c:v>45.7</c:v>
                </c:pt>
                <c:pt idx="34">
                  <c:v>46.2</c:v>
                </c:pt>
                <c:pt idx="35">
                  <c:v>46.6</c:v>
                </c:pt>
                <c:pt idx="36">
                  <c:v>47.7</c:v>
                </c:pt>
                <c:pt idx="37">
                  <c:v>47.8</c:v>
                </c:pt>
                <c:pt idx="38">
                  <c:v>47.4</c:v>
                </c:pt>
                <c:pt idx="39">
                  <c:v>47.8</c:v>
                </c:pt>
                <c:pt idx="40">
                  <c:v>49.9</c:v>
                </c:pt>
                <c:pt idx="41">
                  <c:v>49.8</c:v>
                </c:pt>
                <c:pt idx="42">
                  <c:v>49.1</c:v>
                </c:pt>
                <c:pt idx="43">
                  <c:v>48.7</c:v>
                </c:pt>
                <c:pt idx="44">
                  <c:v>48.6</c:v>
                </c:pt>
                <c:pt idx="45">
                  <c:v>47.3</c:v>
                </c:pt>
                <c:pt idx="46">
                  <c:v>47.4</c:v>
                </c:pt>
                <c:pt idx="47">
                  <c:v>48.5</c:v>
                </c:pt>
                <c:pt idx="48">
                  <c:v>50.4</c:v>
                </c:pt>
                <c:pt idx="49">
                  <c:v>50.8</c:v>
                </c:pt>
                <c:pt idx="50">
                  <c:v>52.4</c:v>
                </c:pt>
                <c:pt idx="51">
                  <c:v>51.3</c:v>
                </c:pt>
                <c:pt idx="52">
                  <c:v>51.2</c:v>
                </c:pt>
                <c:pt idx="53">
                  <c:v>50.8</c:v>
                </c:pt>
                <c:pt idx="54">
                  <c:v>49.3</c:v>
                </c:pt>
                <c:pt idx="55">
                  <c:v>48</c:v>
                </c:pt>
                <c:pt idx="56">
                  <c:v>47.5</c:v>
                </c:pt>
                <c:pt idx="57">
                  <c:v>46.8</c:v>
                </c:pt>
                <c:pt idx="58">
                  <c:v>47.8</c:v>
                </c:pt>
                <c:pt idx="59">
                  <c:v>48</c:v>
                </c:pt>
                <c:pt idx="60">
                  <c:v>48</c:v>
                </c:pt>
                <c:pt idx="61">
                  <c:v>47.1</c:v>
                </c:pt>
                <c:pt idx="62">
                  <c:v>46.3</c:v>
                </c:pt>
                <c:pt idx="63">
                  <c:v>45.3</c:v>
                </c:pt>
                <c:pt idx="64">
                  <c:v>46.5</c:v>
                </c:pt>
                <c:pt idx="65">
                  <c:v>45.4</c:v>
                </c:pt>
                <c:pt idx="66">
                  <c:v>46</c:v>
                </c:pt>
                <c:pt idx="67">
                  <c:v>45.2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Data!$C$2</c:f>
              <c:strCache>
                <c:ptCount val="1"/>
                <c:pt idx="0">
                  <c:v>Marriage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Data!$A$3:$A$70</c:f>
              <c:strCache>
                <c:ptCount val="68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</c:strCache>
            </c:strRef>
          </c:cat>
          <c:val>
            <c:numRef>
              <c:f>Data!$C$3:$C$70</c:f>
              <c:numCache>
                <c:formatCode>General</c:formatCode>
                <c:ptCount val="68"/>
                <c:pt idx="0">
                  <c:v>63.3</c:v>
                </c:pt>
                <c:pt idx="1">
                  <c:v>69.900000000000006</c:v>
                </c:pt>
                <c:pt idx="2">
                  <c:v>68.8</c:v>
                </c:pt>
                <c:pt idx="3">
                  <c:v>68.3</c:v>
                </c:pt>
                <c:pt idx="4">
                  <c:v>70.8</c:v>
                </c:pt>
                <c:pt idx="5">
                  <c:v>71.900000000000006</c:v>
                </c:pt>
                <c:pt idx="6">
                  <c:v>75</c:v>
                </c:pt>
                <c:pt idx="7">
                  <c:v>76.599999999999994</c:v>
                </c:pt>
                <c:pt idx="8">
                  <c:v>75.099999999999994</c:v>
                </c:pt>
                <c:pt idx="9">
                  <c:v>71.7</c:v>
                </c:pt>
                <c:pt idx="10">
                  <c:v>72.400000000000006</c:v>
                </c:pt>
                <c:pt idx="11">
                  <c:v>73.3</c:v>
                </c:pt>
                <c:pt idx="12">
                  <c:v>72</c:v>
                </c:pt>
                <c:pt idx="13">
                  <c:v>72.599999999999994</c:v>
                </c:pt>
                <c:pt idx="14">
                  <c:v>77.900000000000006</c:v>
                </c:pt>
                <c:pt idx="15">
                  <c:v>82.4</c:v>
                </c:pt>
                <c:pt idx="16">
                  <c:v>85.4</c:v>
                </c:pt>
                <c:pt idx="17">
                  <c:v>88.2</c:v>
                </c:pt>
                <c:pt idx="18">
                  <c:v>90.7</c:v>
                </c:pt>
                <c:pt idx="19">
                  <c:v>91</c:v>
                </c:pt>
                <c:pt idx="20">
                  <c:v>95.5</c:v>
                </c:pt>
                <c:pt idx="21">
                  <c:v>95.5</c:v>
                </c:pt>
                <c:pt idx="22">
                  <c:v>91.4</c:v>
                </c:pt>
                <c:pt idx="23">
                  <c:v>82.4</c:v>
                </c:pt>
                <c:pt idx="24">
                  <c:v>82.7</c:v>
                </c:pt>
                <c:pt idx="25">
                  <c:v>74.2</c:v>
                </c:pt>
                <c:pt idx="26">
                  <c:v>69.7</c:v>
                </c:pt>
                <c:pt idx="27">
                  <c:v>64.8</c:v>
                </c:pt>
                <c:pt idx="28">
                  <c:v>59.6</c:v>
                </c:pt>
                <c:pt idx="29">
                  <c:v>55.1</c:v>
                </c:pt>
                <c:pt idx="30">
                  <c:v>56.4</c:v>
                </c:pt>
                <c:pt idx="31">
                  <c:v>51.9</c:v>
                </c:pt>
                <c:pt idx="32">
                  <c:v>49</c:v>
                </c:pt>
                <c:pt idx="33">
                  <c:v>44.4</c:v>
                </c:pt>
                <c:pt idx="34">
                  <c:v>43.6</c:v>
                </c:pt>
                <c:pt idx="35">
                  <c:v>43</c:v>
                </c:pt>
                <c:pt idx="36">
                  <c:v>44.1</c:v>
                </c:pt>
                <c:pt idx="37">
                  <c:v>43.6</c:v>
                </c:pt>
                <c:pt idx="38">
                  <c:v>43.9</c:v>
                </c:pt>
                <c:pt idx="39">
                  <c:v>44.5</c:v>
                </c:pt>
                <c:pt idx="40">
                  <c:v>46.9</c:v>
                </c:pt>
                <c:pt idx="41">
                  <c:v>45.7</c:v>
                </c:pt>
                <c:pt idx="42">
                  <c:v>45</c:v>
                </c:pt>
                <c:pt idx="43">
                  <c:v>41.8</c:v>
                </c:pt>
                <c:pt idx="44">
                  <c:v>38.6</c:v>
                </c:pt>
                <c:pt idx="45">
                  <c:v>35.9</c:v>
                </c:pt>
                <c:pt idx="46">
                  <c:v>36.5</c:v>
                </c:pt>
                <c:pt idx="47">
                  <c:v>36</c:v>
                </c:pt>
                <c:pt idx="48">
                  <c:v>36.1</c:v>
                </c:pt>
                <c:pt idx="49">
                  <c:v>36.9</c:v>
                </c:pt>
                <c:pt idx="50">
                  <c:v>35.200000000000003</c:v>
                </c:pt>
                <c:pt idx="51">
                  <c:v>31.8</c:v>
                </c:pt>
                <c:pt idx="52">
                  <c:v>32.6</c:v>
                </c:pt>
                <c:pt idx="53">
                  <c:v>30.1</c:v>
                </c:pt>
                <c:pt idx="54">
                  <c:v>26.9</c:v>
                </c:pt>
                <c:pt idx="55">
                  <c:v>26.1</c:v>
                </c:pt>
                <c:pt idx="56">
                  <c:v>25.8</c:v>
                </c:pt>
                <c:pt idx="57">
                  <c:v>25.7</c:v>
                </c:pt>
                <c:pt idx="58">
                  <c:v>26.3</c:v>
                </c:pt>
                <c:pt idx="59">
                  <c:v>25.3</c:v>
                </c:pt>
                <c:pt idx="60">
                  <c:v>24.4</c:v>
                </c:pt>
                <c:pt idx="61">
                  <c:v>22.9</c:v>
                </c:pt>
                <c:pt idx="62">
                  <c:v>22.2</c:v>
                </c:pt>
                <c:pt idx="63">
                  <c:v>20</c:v>
                </c:pt>
                <c:pt idx="64">
                  <c:v>20</c:v>
                </c:pt>
                <c:pt idx="65">
                  <c:v>19.100000000000001</c:v>
                </c:pt>
                <c:pt idx="66">
                  <c:v>18.899999999999999</c:v>
                </c:pt>
                <c:pt idx="67">
                  <c:v>18.2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084912"/>
        <c:axId val="414088832"/>
      </c:lineChart>
      <c:catAx>
        <c:axId val="41408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088832"/>
        <c:crosses val="autoZero"/>
        <c:auto val="1"/>
        <c:lblAlgn val="ctr"/>
        <c:lblOffset val="100"/>
        <c:noMultiLvlLbl val="0"/>
      </c:catAx>
      <c:valAx>
        <c:axId val="41408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08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</a:t>
            </a:r>
            <a:r>
              <a:rPr lang="en-US" baseline="0"/>
              <a:t>nmarried couple with children: (very) unacceptable (%)</a:t>
            </a:r>
          </a:p>
          <a:p>
            <a:pPr>
              <a:defRPr/>
            </a:pPr>
            <a:r>
              <a:rPr lang="en-US" baseline="0"/>
              <a:t>[by birth cohort and religious affiliation]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Secular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Sheet1!$A$4:$A$8</c:f>
              <c:strCache>
                <c:ptCount val="5"/>
                <c:pt idx="0">
                  <c:v>1920s</c:v>
                </c:pt>
                <c:pt idx="1">
                  <c:v>1930s</c:v>
                </c:pt>
                <c:pt idx="2">
                  <c:v>1940s</c:v>
                </c:pt>
                <c:pt idx="3">
                  <c:v>1950s</c:v>
                </c:pt>
                <c:pt idx="4">
                  <c:v>1960s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5"/>
                <c:pt idx="0">
                  <c:v>20.7</c:v>
                </c:pt>
                <c:pt idx="1">
                  <c:v>17.8</c:v>
                </c:pt>
                <c:pt idx="2">
                  <c:v>10.8</c:v>
                </c:pt>
                <c:pt idx="3">
                  <c:v>6.9</c:v>
                </c:pt>
                <c:pt idx="4">
                  <c:v>13.9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Sheet1!$A$4:$A$8</c:f>
              <c:strCache>
                <c:ptCount val="5"/>
                <c:pt idx="0">
                  <c:v>1920s</c:v>
                </c:pt>
                <c:pt idx="1">
                  <c:v>1930s</c:v>
                </c:pt>
                <c:pt idx="2">
                  <c:v>1940s</c:v>
                </c:pt>
                <c:pt idx="3">
                  <c:v>1950s</c:v>
                </c:pt>
                <c:pt idx="4">
                  <c:v>1960s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45.7</c:v>
                </c:pt>
                <c:pt idx="1">
                  <c:v>42.7</c:v>
                </c:pt>
                <c:pt idx="2">
                  <c:v>29.5</c:v>
                </c:pt>
                <c:pt idx="3">
                  <c:v>25</c:v>
                </c:pt>
                <c:pt idx="4">
                  <c:v>22.5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Protestant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Sheet1!$A$4:$A$8</c:f>
              <c:strCache>
                <c:ptCount val="5"/>
                <c:pt idx="0">
                  <c:v>1920s</c:v>
                </c:pt>
                <c:pt idx="1">
                  <c:v>1930s</c:v>
                </c:pt>
                <c:pt idx="2">
                  <c:v>1940s</c:v>
                </c:pt>
                <c:pt idx="3">
                  <c:v>1950s</c:v>
                </c:pt>
                <c:pt idx="4">
                  <c:v>1960s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47.7</c:v>
                </c:pt>
                <c:pt idx="1">
                  <c:v>42</c:v>
                </c:pt>
                <c:pt idx="2">
                  <c:v>46.8</c:v>
                </c:pt>
                <c:pt idx="3">
                  <c:v>50.6</c:v>
                </c:pt>
                <c:pt idx="4">
                  <c:v>48.7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4088440"/>
        <c:axId val="414082560"/>
      </c:barChart>
      <c:catAx>
        <c:axId val="41408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082560"/>
        <c:crosses val="autoZero"/>
        <c:auto val="1"/>
        <c:lblAlgn val="ctr"/>
        <c:lblOffset val="100"/>
        <c:noMultiLvlLbl val="0"/>
      </c:catAx>
      <c:valAx>
        <c:axId val="41408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08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Marriage rate: Marriages per 1,000 unmarried women</a:t>
            </a:r>
          </a:p>
        </c:rich>
      </c:tx>
      <c:layout>
        <c:manualLayout>
          <c:xMode val="edge"/>
          <c:yMode val="edge"/>
          <c:x val="0.13551654554564216"/>
          <c:y val="1.9688269073010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[Huwen__kerncijfers_021118153618.xls]Data!$B$6</c:f>
              <c:strCache>
                <c:ptCount val="1"/>
                <c:pt idx="0">
                  <c:v>Marriage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[Huwen__kerncijfers_021118153618.xls]Data!$A$7:$A$74</c:f>
              <c:strCache>
                <c:ptCount val="68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</c:strCache>
            </c:strRef>
          </c:cat>
          <c:val>
            <c:numRef>
              <c:f>[Huwen__kerncijfers_021118153618.xls]Data!$B$7:$B$74</c:f>
              <c:numCache>
                <c:formatCode>General</c:formatCode>
                <c:ptCount val="68"/>
                <c:pt idx="0">
                  <c:v>63.3</c:v>
                </c:pt>
                <c:pt idx="1">
                  <c:v>69.900000000000006</c:v>
                </c:pt>
                <c:pt idx="2">
                  <c:v>68.8</c:v>
                </c:pt>
                <c:pt idx="3">
                  <c:v>68.3</c:v>
                </c:pt>
                <c:pt idx="4">
                  <c:v>70.8</c:v>
                </c:pt>
                <c:pt idx="5">
                  <c:v>71.900000000000006</c:v>
                </c:pt>
                <c:pt idx="6">
                  <c:v>75</c:v>
                </c:pt>
                <c:pt idx="7">
                  <c:v>76.599999999999994</c:v>
                </c:pt>
                <c:pt idx="8">
                  <c:v>75.099999999999994</c:v>
                </c:pt>
                <c:pt idx="9">
                  <c:v>71.7</c:v>
                </c:pt>
                <c:pt idx="10">
                  <c:v>72.400000000000006</c:v>
                </c:pt>
                <c:pt idx="11">
                  <c:v>73.3</c:v>
                </c:pt>
                <c:pt idx="12">
                  <c:v>72</c:v>
                </c:pt>
                <c:pt idx="13">
                  <c:v>72.599999999999994</c:v>
                </c:pt>
                <c:pt idx="14">
                  <c:v>77.900000000000006</c:v>
                </c:pt>
                <c:pt idx="15">
                  <c:v>82.4</c:v>
                </c:pt>
                <c:pt idx="16">
                  <c:v>85.4</c:v>
                </c:pt>
                <c:pt idx="17">
                  <c:v>88.2</c:v>
                </c:pt>
                <c:pt idx="18">
                  <c:v>90.7</c:v>
                </c:pt>
                <c:pt idx="19">
                  <c:v>91</c:v>
                </c:pt>
                <c:pt idx="20">
                  <c:v>95.5</c:v>
                </c:pt>
                <c:pt idx="21">
                  <c:v>95.5</c:v>
                </c:pt>
                <c:pt idx="22">
                  <c:v>91.4</c:v>
                </c:pt>
                <c:pt idx="23">
                  <c:v>82.4</c:v>
                </c:pt>
                <c:pt idx="24">
                  <c:v>82.7</c:v>
                </c:pt>
                <c:pt idx="25">
                  <c:v>74.2</c:v>
                </c:pt>
                <c:pt idx="26">
                  <c:v>69.7</c:v>
                </c:pt>
                <c:pt idx="27">
                  <c:v>64.8</c:v>
                </c:pt>
                <c:pt idx="28">
                  <c:v>59.6</c:v>
                </c:pt>
                <c:pt idx="29">
                  <c:v>55.1</c:v>
                </c:pt>
                <c:pt idx="30">
                  <c:v>56.4</c:v>
                </c:pt>
                <c:pt idx="31">
                  <c:v>51.9</c:v>
                </c:pt>
                <c:pt idx="32">
                  <c:v>49</c:v>
                </c:pt>
                <c:pt idx="33">
                  <c:v>44.4</c:v>
                </c:pt>
                <c:pt idx="34">
                  <c:v>43.6</c:v>
                </c:pt>
                <c:pt idx="35">
                  <c:v>43</c:v>
                </c:pt>
                <c:pt idx="36">
                  <c:v>44.1</c:v>
                </c:pt>
                <c:pt idx="37">
                  <c:v>43.6</c:v>
                </c:pt>
                <c:pt idx="38">
                  <c:v>43.9</c:v>
                </c:pt>
                <c:pt idx="39">
                  <c:v>44.5</c:v>
                </c:pt>
                <c:pt idx="40">
                  <c:v>46.9</c:v>
                </c:pt>
                <c:pt idx="41">
                  <c:v>45.7</c:v>
                </c:pt>
                <c:pt idx="42">
                  <c:v>45</c:v>
                </c:pt>
                <c:pt idx="43">
                  <c:v>41.8</c:v>
                </c:pt>
                <c:pt idx="44">
                  <c:v>38.6</c:v>
                </c:pt>
                <c:pt idx="45">
                  <c:v>35.9</c:v>
                </c:pt>
                <c:pt idx="46">
                  <c:v>36.5</c:v>
                </c:pt>
                <c:pt idx="47">
                  <c:v>36</c:v>
                </c:pt>
                <c:pt idx="48">
                  <c:v>36.1</c:v>
                </c:pt>
                <c:pt idx="49">
                  <c:v>36.9</c:v>
                </c:pt>
                <c:pt idx="50">
                  <c:v>35.200000000000003</c:v>
                </c:pt>
                <c:pt idx="51">
                  <c:v>31.8</c:v>
                </c:pt>
                <c:pt idx="52">
                  <c:v>32.6</c:v>
                </c:pt>
                <c:pt idx="53">
                  <c:v>30.1</c:v>
                </c:pt>
                <c:pt idx="54">
                  <c:v>26.9</c:v>
                </c:pt>
                <c:pt idx="55">
                  <c:v>26.1</c:v>
                </c:pt>
                <c:pt idx="56">
                  <c:v>25.8</c:v>
                </c:pt>
                <c:pt idx="57">
                  <c:v>25.7</c:v>
                </c:pt>
                <c:pt idx="58">
                  <c:v>26.3</c:v>
                </c:pt>
                <c:pt idx="59">
                  <c:v>25.3</c:v>
                </c:pt>
                <c:pt idx="60">
                  <c:v>24.4</c:v>
                </c:pt>
                <c:pt idx="61">
                  <c:v>22.9</c:v>
                </c:pt>
                <c:pt idx="62">
                  <c:v>22.2</c:v>
                </c:pt>
                <c:pt idx="63">
                  <c:v>20</c:v>
                </c:pt>
                <c:pt idx="64">
                  <c:v>20</c:v>
                </c:pt>
                <c:pt idx="65">
                  <c:v>19.100000000000001</c:v>
                </c:pt>
                <c:pt idx="66">
                  <c:v>18.899999999999999</c:v>
                </c:pt>
                <c:pt idx="67">
                  <c:v>18.2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086480"/>
        <c:axId val="414082952"/>
      </c:lineChart>
      <c:catAx>
        <c:axId val="41408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082952"/>
        <c:crosses val="autoZero"/>
        <c:auto val="1"/>
        <c:lblAlgn val="ctr"/>
        <c:lblOffset val="100"/>
        <c:noMultiLvlLbl val="0"/>
      </c:catAx>
      <c:valAx>
        <c:axId val="414082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08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Relationship Experiences Before Age 25 by Cohort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'[Demografische_levens_041118160018 (1).xls]Data'!$D$3</c:f>
              <c:strCache>
                <c:ptCount val="1"/>
                <c:pt idx="0">
                  <c:v>Unmarried cohabitation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'[Demografische_levens_041118160018 (1).xls]Data'!$B$4:$B$11</c:f>
              <c:strCache>
                <c:ptCount val="8"/>
                <c:pt idx="0">
                  <c:v>1945-1950</c:v>
                </c:pt>
                <c:pt idx="1">
                  <c:v>1950-1955</c:v>
                </c:pt>
                <c:pt idx="2">
                  <c:v>1955-1960</c:v>
                </c:pt>
                <c:pt idx="3">
                  <c:v>1960-1965</c:v>
                </c:pt>
                <c:pt idx="4">
                  <c:v>1965-1970</c:v>
                </c:pt>
                <c:pt idx="5">
                  <c:v>1970-1975</c:v>
                </c:pt>
                <c:pt idx="6">
                  <c:v>1975-1980</c:v>
                </c:pt>
                <c:pt idx="7">
                  <c:v>1980-1985</c:v>
                </c:pt>
              </c:strCache>
            </c:strRef>
          </c:cat>
          <c:val>
            <c:numRef>
              <c:f>'[Demografische_levens_041118160018 (1).xls]Data'!$D$4:$D$11</c:f>
              <c:numCache>
                <c:formatCode>General</c:formatCode>
                <c:ptCount val="8"/>
                <c:pt idx="0">
                  <c:v>8.5</c:v>
                </c:pt>
                <c:pt idx="1">
                  <c:v>20</c:v>
                </c:pt>
                <c:pt idx="2">
                  <c:v>33.200000000000003</c:v>
                </c:pt>
                <c:pt idx="3">
                  <c:v>44.5</c:v>
                </c:pt>
                <c:pt idx="4">
                  <c:v>51.6</c:v>
                </c:pt>
                <c:pt idx="5">
                  <c:v>50.4</c:v>
                </c:pt>
                <c:pt idx="6">
                  <c:v>54.5</c:v>
                </c:pt>
                <c:pt idx="7">
                  <c:v>41.6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'[Demografische_levens_041118160018 (1).xls]Data'!$F$3</c:f>
              <c:strCache>
                <c:ptCount val="1"/>
                <c:pt idx="0">
                  <c:v>Married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'[Demografische_levens_041118160018 (1).xls]Data'!$B$4:$B$11</c:f>
              <c:strCache>
                <c:ptCount val="8"/>
                <c:pt idx="0">
                  <c:v>1945-1950</c:v>
                </c:pt>
                <c:pt idx="1">
                  <c:v>1950-1955</c:v>
                </c:pt>
                <c:pt idx="2">
                  <c:v>1955-1960</c:v>
                </c:pt>
                <c:pt idx="3">
                  <c:v>1960-1965</c:v>
                </c:pt>
                <c:pt idx="4">
                  <c:v>1965-1970</c:v>
                </c:pt>
                <c:pt idx="5">
                  <c:v>1970-1975</c:v>
                </c:pt>
                <c:pt idx="6">
                  <c:v>1975-1980</c:v>
                </c:pt>
                <c:pt idx="7">
                  <c:v>1980-1985</c:v>
                </c:pt>
              </c:strCache>
            </c:strRef>
          </c:cat>
          <c:val>
            <c:numRef>
              <c:f>'[Demografische_levens_041118160018 (1).xls]Data'!$F$4:$F$11</c:f>
              <c:numCache>
                <c:formatCode>General</c:formatCode>
                <c:ptCount val="8"/>
                <c:pt idx="0">
                  <c:v>76.900000000000006</c:v>
                </c:pt>
                <c:pt idx="1">
                  <c:v>71.3</c:v>
                </c:pt>
                <c:pt idx="2">
                  <c:v>60.3</c:v>
                </c:pt>
                <c:pt idx="3">
                  <c:v>47.2</c:v>
                </c:pt>
                <c:pt idx="4">
                  <c:v>32.700000000000003</c:v>
                </c:pt>
                <c:pt idx="5">
                  <c:v>22.8</c:v>
                </c:pt>
                <c:pt idx="6">
                  <c:v>19.5</c:v>
                </c:pt>
                <c:pt idx="7">
                  <c:v>12.2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'[Demografische_levens_041118160018 (1).xls]Data'!$H$3</c:f>
              <c:strCache>
                <c:ptCount val="1"/>
                <c:pt idx="0">
                  <c:v>Married or cohabitation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cat>
            <c:strRef>
              <c:f>'[Demografische_levens_041118160018 (1).xls]Data'!$B$4:$B$11</c:f>
              <c:strCache>
                <c:ptCount val="8"/>
                <c:pt idx="0">
                  <c:v>1945-1950</c:v>
                </c:pt>
                <c:pt idx="1">
                  <c:v>1950-1955</c:v>
                </c:pt>
                <c:pt idx="2">
                  <c:v>1955-1960</c:v>
                </c:pt>
                <c:pt idx="3">
                  <c:v>1960-1965</c:v>
                </c:pt>
                <c:pt idx="4">
                  <c:v>1965-1970</c:v>
                </c:pt>
                <c:pt idx="5">
                  <c:v>1970-1975</c:v>
                </c:pt>
                <c:pt idx="6">
                  <c:v>1975-1980</c:v>
                </c:pt>
                <c:pt idx="7">
                  <c:v>1980-1985</c:v>
                </c:pt>
              </c:strCache>
            </c:strRef>
          </c:cat>
          <c:val>
            <c:numRef>
              <c:f>'[Demografische_levens_041118160018 (1).xls]Data'!$H$4:$H$11</c:f>
              <c:numCache>
                <c:formatCode>General</c:formatCode>
                <c:ptCount val="8"/>
                <c:pt idx="0">
                  <c:v>80.099999999999994</c:v>
                </c:pt>
                <c:pt idx="1">
                  <c:v>80.2</c:v>
                </c:pt>
                <c:pt idx="2">
                  <c:v>78.5</c:v>
                </c:pt>
                <c:pt idx="3">
                  <c:v>72.599999999999994</c:v>
                </c:pt>
                <c:pt idx="4">
                  <c:v>67.599999999999994</c:v>
                </c:pt>
                <c:pt idx="5">
                  <c:v>63.1</c:v>
                </c:pt>
                <c:pt idx="6">
                  <c:v>65.8</c:v>
                </c:pt>
                <c:pt idx="7">
                  <c:v>49.7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885744"/>
        <c:axId val="414086872"/>
      </c:lineChart>
      <c:catAx>
        <c:axId val="41088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086872"/>
        <c:crosses val="autoZero"/>
        <c:auto val="1"/>
        <c:lblAlgn val="ctr"/>
        <c:lblOffset val="100"/>
        <c:noMultiLvlLbl val="0"/>
      </c:catAx>
      <c:valAx>
        <c:axId val="414086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8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Female employment (% of women 25-35)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Total LFP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Lower educated</c:v>
                </c:pt>
                <c:pt idx="1">
                  <c:v>Middle educated</c:v>
                </c:pt>
                <c:pt idx="2">
                  <c:v>Higher educated</c:v>
                </c:pt>
              </c:strCache>
            </c:strRef>
          </c:cat>
          <c:val>
            <c:numRef>
              <c:f>Sheet1!$B$3:$B$5</c:f>
              <c:numCache>
                <c:formatCode>0</c:formatCode>
                <c:ptCount val="3"/>
                <c:pt idx="0">
                  <c:v>53.4</c:v>
                </c:pt>
                <c:pt idx="1">
                  <c:v>77.599999999999994</c:v>
                </c:pt>
                <c:pt idx="2">
                  <c:v>89.5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Net LFP 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Lower educated</c:v>
                </c:pt>
                <c:pt idx="1">
                  <c:v>Middle educated</c:v>
                </c:pt>
                <c:pt idx="2">
                  <c:v>Higher educated</c:v>
                </c:pt>
              </c:strCache>
            </c:strRef>
          </c:cat>
          <c:val>
            <c:numRef>
              <c:f>Sheet1!$C$3:$C$5</c:f>
              <c:numCache>
                <c:formatCode>0</c:formatCode>
                <c:ptCount val="3"/>
                <c:pt idx="0">
                  <c:v>45.4</c:v>
                </c:pt>
                <c:pt idx="1">
                  <c:v>72.5</c:v>
                </c:pt>
                <c:pt idx="2">
                  <c:v>84.8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836520"/>
        <c:axId val="409833776"/>
      </c:barChart>
      <c:catAx>
        <c:axId val="40983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833776"/>
        <c:crosses val="autoZero"/>
        <c:auto val="1"/>
        <c:lblAlgn val="ctr"/>
        <c:lblOffset val="100"/>
        <c:noMultiLvlLbl val="0"/>
      </c:catAx>
      <c:valAx>
        <c:axId val="40983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83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Childlessness (%</a:t>
            </a:r>
            <a:r>
              <a:rPr lang="en-US" baseline="0"/>
              <a:t> of cohort 1960-1964)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No kids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Lower educated</c:v>
                </c:pt>
                <c:pt idx="1">
                  <c:v>Middle educated</c:v>
                </c:pt>
                <c:pt idx="2">
                  <c:v>Higher educated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15</c:v>
                </c:pt>
                <c:pt idx="1">
                  <c:v>19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606304"/>
        <c:axId val="333606696"/>
      </c:barChart>
      <c:catAx>
        <c:axId val="33360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606696"/>
        <c:crosses val="autoZero"/>
        <c:auto val="1"/>
        <c:lblAlgn val="ctr"/>
        <c:lblOffset val="100"/>
        <c:noMultiLvlLbl val="0"/>
      </c:catAx>
      <c:valAx>
        <c:axId val="333606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60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0E09F0C-DE91-4716-82D7-22E5C79B1024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BCF98AA-8ECF-41A6-B44F-1F8202ADC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49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6396959-7922-4593-B63E-5E573160519C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03B4BA3-6763-4357-8C31-72654B59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6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D6CC-7607-460F-A7BB-1C3FECB09B36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6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D6CC-7607-460F-A7BB-1C3FECB09B36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D6CC-7607-460F-A7BB-1C3FECB09B36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D6CC-7607-460F-A7BB-1C3FECB09B36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9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D6CC-7607-460F-A7BB-1C3FECB09B36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6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D6CC-7607-460F-A7BB-1C3FECB09B36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9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D6CC-7607-460F-A7BB-1C3FECB09B36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D6CC-7607-460F-A7BB-1C3FECB09B36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D6CC-7607-460F-A7BB-1C3FECB09B36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2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D6CC-7607-460F-A7BB-1C3FECB09B36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0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D6CC-7607-460F-A7BB-1C3FECB09B36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D6CC-7607-460F-A7BB-1C3FECB09B36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CC96-431B-45CA-BF04-5D63BDFB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8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532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sz="4000" b="1" smtClean="0"/>
              <a:t>Domain Course BA Sociology:</a:t>
            </a:r>
            <a:br>
              <a:rPr lang="en-US" sz="4000" b="1" smtClean="0"/>
            </a:br>
            <a:r>
              <a:rPr lang="en-US" sz="4000" b="1" smtClean="0"/>
              <a:t>Life course, family &amp; health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2018-2019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/>
              <a:t>Week 1: Demographic </a:t>
            </a:r>
            <a:r>
              <a:rPr lang="en-US" sz="4000" smtClean="0"/>
              <a:t>change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6750"/>
            <a:ext cx="6858000" cy="1655762"/>
          </a:xfrm>
        </p:spPr>
        <p:txBody>
          <a:bodyPr>
            <a:normAutofit fontScale="70000" lnSpcReduction="20000"/>
          </a:bodyPr>
          <a:lstStyle/>
          <a:p>
            <a:endParaRPr lang="en-US" sz="3600"/>
          </a:p>
          <a:p>
            <a:r>
              <a:rPr lang="en-US" sz="3600" smtClean="0"/>
              <a:t>Matthijs Kalmijn</a:t>
            </a:r>
          </a:p>
          <a:p>
            <a:r>
              <a:rPr lang="en-US" sz="3600" smtClean="0"/>
              <a:t>Lonneke van den Berg</a:t>
            </a:r>
          </a:p>
          <a:p>
            <a:r>
              <a:rPr lang="en-US" sz="3600" smtClean="0"/>
              <a:t>Department of Sociology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331090"/>
            <a:ext cx="6656832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(4) Life course concept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Sequence of age-related transitions that people experience from birth to death </a:t>
            </a:r>
          </a:p>
          <a:p>
            <a:endParaRPr lang="en-US"/>
          </a:p>
          <a:p>
            <a:r>
              <a:rPr lang="en-US" smtClean="0"/>
              <a:t>Domains: employment, family, housing</a:t>
            </a:r>
          </a:p>
          <a:p>
            <a:endParaRPr lang="en-US"/>
          </a:p>
          <a:p>
            <a:r>
              <a:rPr lang="en-US" smtClean="0"/>
              <a:t>Occurrence, timing, sequencing and order of transitions</a:t>
            </a:r>
          </a:p>
          <a:p>
            <a:endParaRPr lang="en-US"/>
          </a:p>
          <a:p>
            <a:r>
              <a:rPr lang="en-US" smtClean="0"/>
              <a:t>Early life course transitions affect later life courses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Path 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FF0000"/>
                </a:solidFill>
              </a:rPr>
              <a:t>dependency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6" y="229251"/>
            <a:ext cx="4728987" cy="63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94726" cy="1325563"/>
          </a:xfrm>
        </p:spPr>
        <p:txBody>
          <a:bodyPr/>
          <a:lstStyle/>
          <a:p>
            <a:r>
              <a:rPr lang="en-US" smtClean="0"/>
              <a:t>(5) Diversity in families/life courses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Class and educational differences</a:t>
            </a:r>
          </a:p>
          <a:p>
            <a:r>
              <a:rPr lang="en-US" smtClean="0"/>
              <a:t>Ethnic and racial differences</a:t>
            </a:r>
          </a:p>
          <a:p>
            <a:r>
              <a:rPr lang="en-US" smtClean="0"/>
              <a:t>Gender differences</a:t>
            </a:r>
          </a:p>
          <a:p>
            <a:endParaRPr lang="en-US" smtClean="0"/>
          </a:p>
          <a:p>
            <a:r>
              <a:rPr lang="en-US" smtClean="0"/>
              <a:t>Historical change</a:t>
            </a:r>
            <a:endParaRPr lang="en-US" smtClean="0">
              <a:sym typeface="Wingdings" panose="05000000000000000000" pitchFamily="2" charset="2"/>
            </a:endParaRPr>
          </a:p>
          <a:p>
            <a:r>
              <a:rPr lang="en-US" smtClean="0">
                <a:sym typeface="Wingdings" panose="05000000000000000000" pitchFamily="2" charset="2"/>
              </a:rPr>
              <a:t>Societal differences</a:t>
            </a:r>
          </a:p>
        </p:txBody>
      </p:sp>
    </p:spTree>
    <p:extLst>
      <p:ext uri="{BB962C8B-B14F-4D97-AF65-F5344CB8AC3E}">
        <p14:creationId xmlns:p14="http://schemas.microsoft.com/office/powerpoint/2010/main" val="1368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Migration and family structure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280" y="6492874"/>
            <a:ext cx="845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Source: Kalmijn, International Migration Review, 2016</a:t>
            </a:r>
            <a:endParaRPr lang="en-US" sz="120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862308"/>
              </p:ext>
            </p:extLst>
          </p:nvPr>
        </p:nvGraphicFramePr>
        <p:xfrm>
          <a:off x="648472" y="1616547"/>
          <a:ext cx="7451638" cy="465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2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792764"/>
              </p:ext>
            </p:extLst>
          </p:nvPr>
        </p:nvGraphicFramePr>
        <p:xfrm>
          <a:off x="722376" y="1426464"/>
          <a:ext cx="7452360" cy="512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(6) Fertility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63040" y="3318902"/>
            <a:ext cx="152704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First Demographic Transition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4376" y="2710671"/>
            <a:ext cx="152704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Second Demographic Transition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28416" y="2135463"/>
            <a:ext cx="15270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Baby boom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Demographic rates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Crude birth rate = # births in a year / # number of persons (divided by 1000)</a:t>
            </a:r>
          </a:p>
          <a:p>
            <a:endParaRPr lang="en-US"/>
          </a:p>
          <a:p>
            <a:r>
              <a:rPr lang="en-US" smtClean="0"/>
              <a:t>Fertility rate </a:t>
            </a:r>
            <a:r>
              <a:rPr lang="en-US"/>
              <a:t>= # births in a year / # number of </a:t>
            </a:r>
            <a:r>
              <a:rPr lang="en-US" smtClean="0"/>
              <a:t>women of childbearing age (</a:t>
            </a:r>
            <a:r>
              <a:rPr lang="en-US"/>
              <a:t>divided by 1000)</a:t>
            </a:r>
          </a:p>
          <a:p>
            <a:endParaRPr lang="en-US" smtClean="0"/>
          </a:p>
          <a:p>
            <a:r>
              <a:rPr lang="en-US" smtClean="0"/>
              <a:t>Total fertility rate </a:t>
            </a:r>
            <a:r>
              <a:rPr lang="en-US"/>
              <a:t>= </a:t>
            </a:r>
            <a:r>
              <a:rPr lang="en-US" smtClean="0"/>
              <a:t>number of children a hypothetical cohort of women expects to have given current age-specific birth rates</a:t>
            </a:r>
          </a:p>
          <a:p>
            <a:endParaRPr lang="en-US"/>
          </a:p>
          <a:p>
            <a:r>
              <a:rPr lang="en-US" smtClean="0"/>
              <a:t>Replacement fertility = TFR of 2.1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62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(7) (First) Demographic Transition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1880 – 1930</a:t>
            </a:r>
          </a:p>
          <a:p>
            <a:r>
              <a:rPr lang="en-US" smtClean="0"/>
              <a:t>Decline in fertility rate (&amp; mortality rate)</a:t>
            </a:r>
          </a:p>
          <a:p>
            <a:endParaRPr lang="en-US" smtClean="0"/>
          </a:p>
          <a:p>
            <a:r>
              <a:rPr lang="en-US" smtClean="0"/>
              <a:t>Fertility declined </a:t>
            </a:r>
            <a:r>
              <a:rPr lang="en-US" i="1" smtClean="0"/>
              <a:t>via earlier stopping of fertility</a:t>
            </a:r>
          </a:p>
          <a:p>
            <a:r>
              <a:rPr lang="en-US" smtClean="0"/>
              <a:t>Shift from very large to ‘normal’ family sizes</a:t>
            </a:r>
          </a:p>
          <a:p>
            <a:endParaRPr lang="en-US" smtClean="0"/>
          </a:p>
          <a:p>
            <a:r>
              <a:rPr lang="en-US" smtClean="0"/>
              <a:t>All western societies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(7) (First) Demographic Transition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Causes</a:t>
            </a:r>
          </a:p>
          <a:p>
            <a:pPr lvl="1"/>
            <a:r>
              <a:rPr lang="en-US" smtClean="0"/>
              <a:t>Declining economic benefits of children</a:t>
            </a:r>
          </a:p>
          <a:p>
            <a:pPr lvl="1"/>
            <a:r>
              <a:rPr lang="en-US" smtClean="0"/>
              <a:t>Increasing economic costs of children</a:t>
            </a:r>
          </a:p>
          <a:p>
            <a:pPr lvl="1"/>
            <a:r>
              <a:rPr lang="en-US" smtClean="0"/>
              <a:t>Rationalization of fertility</a:t>
            </a:r>
          </a:p>
          <a:p>
            <a:endParaRPr lang="en-US" smtClean="0"/>
          </a:p>
          <a:p>
            <a:r>
              <a:rPr lang="en-US" smtClean="0"/>
              <a:t>Consequences</a:t>
            </a:r>
            <a:endParaRPr lang="en-US"/>
          </a:p>
          <a:p>
            <a:pPr lvl="1"/>
            <a:r>
              <a:rPr lang="en-US" smtClean="0"/>
              <a:t>Shift from quantity to quality</a:t>
            </a:r>
          </a:p>
          <a:p>
            <a:pPr lvl="1"/>
            <a:r>
              <a:rPr lang="en-US" smtClean="0"/>
              <a:t>“King child” era</a:t>
            </a:r>
          </a:p>
          <a:p>
            <a:pPr lvl="1"/>
            <a:r>
              <a:rPr lang="en-US" smtClean="0"/>
              <a:t>Shift from “economic” to “emotional” ties to children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The value of children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1" y="1779372"/>
            <a:ext cx="2926816" cy="440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72" y="1779372"/>
            <a:ext cx="2871848" cy="44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96478" cy="1325563"/>
          </a:xfrm>
        </p:spPr>
        <p:txBody>
          <a:bodyPr/>
          <a:lstStyle/>
          <a:p>
            <a:r>
              <a:rPr lang="en-US" smtClean="0"/>
              <a:t>(8) Second Demographic Transition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1960 – 1990</a:t>
            </a:r>
          </a:p>
          <a:p>
            <a:r>
              <a:rPr lang="en-US" i="1" smtClean="0"/>
              <a:t>Further</a:t>
            </a:r>
            <a:r>
              <a:rPr lang="en-US" smtClean="0"/>
              <a:t> decline of fertility rate</a:t>
            </a:r>
          </a:p>
          <a:p>
            <a:r>
              <a:rPr lang="en-US" smtClean="0"/>
              <a:t>Rise &amp; then sharp decline in marriage rate</a:t>
            </a:r>
          </a:p>
          <a:p>
            <a:r>
              <a:rPr lang="en-US" smtClean="0"/>
              <a:t>Increase in the divorce rate</a:t>
            </a:r>
          </a:p>
          <a:p>
            <a:endParaRPr lang="en-US"/>
          </a:p>
          <a:p>
            <a:r>
              <a:rPr lang="en-US"/>
              <a:t>Fertility declined </a:t>
            </a:r>
            <a:r>
              <a:rPr lang="en-US" i="1"/>
              <a:t>via </a:t>
            </a:r>
            <a:r>
              <a:rPr lang="en-US" i="1" smtClean="0"/>
              <a:t>further declines within marriage AND via postponement of fertility</a:t>
            </a:r>
          </a:p>
          <a:p>
            <a:r>
              <a:rPr lang="en-US" smtClean="0"/>
              <a:t>Shift to small </a:t>
            </a:r>
            <a:r>
              <a:rPr lang="en-US"/>
              <a:t>family </a:t>
            </a:r>
            <a:r>
              <a:rPr lang="en-US" smtClean="0"/>
              <a:t>sizes &amp; childlessness</a:t>
            </a:r>
          </a:p>
          <a:p>
            <a:r>
              <a:rPr lang="en-US" smtClean="0"/>
              <a:t>Societies </a:t>
            </a:r>
            <a:r>
              <a:rPr lang="en-US" i="1" smtClean="0"/>
              <a:t>below replacement fertility </a:t>
            </a:r>
            <a:r>
              <a:rPr lang="en-US" smtClean="0"/>
              <a:t>(1.6, EU2017)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content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altLang="nl-NL"/>
              <a:t>Demographic trends</a:t>
            </a:r>
          </a:p>
          <a:p>
            <a:pPr marL="514350" indent="-514350">
              <a:buFont typeface="+mj-lt"/>
              <a:buAutoNum type="arabicPeriod"/>
            </a:pPr>
            <a:r>
              <a:rPr lang="nl-NL" altLang="nl-NL"/>
              <a:t>Marriage, gender, and parenthood</a:t>
            </a:r>
          </a:p>
          <a:p>
            <a:pPr marL="514350" indent="-514350">
              <a:buFont typeface="+mj-lt"/>
              <a:buAutoNum type="arabicPeriod"/>
            </a:pPr>
            <a:r>
              <a:rPr lang="nl-NL" altLang="nl-NL"/>
              <a:t>Causes and consequences of divorce</a:t>
            </a:r>
          </a:p>
          <a:p>
            <a:pPr marL="514350" indent="-514350">
              <a:buFont typeface="+mj-lt"/>
              <a:buAutoNum type="arabicPeriod"/>
            </a:pPr>
            <a:r>
              <a:rPr lang="nl-NL" altLang="nl-NL"/>
              <a:t>Ageing and intergenerational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nl-NL" altLang="nl-NL"/>
              <a:t>Health inequalities and the life course</a:t>
            </a:r>
          </a:p>
          <a:p>
            <a:pPr marL="514350" indent="-514350">
              <a:buFont typeface="+mj-lt"/>
              <a:buAutoNum type="arabicPeriod"/>
            </a:pPr>
            <a:r>
              <a:rPr lang="nl-NL" altLang="nl-NL"/>
              <a:t>Social capital and </a:t>
            </a:r>
            <a:r>
              <a:rPr lang="nl-NL" altLang="nl-NL" smtClean="0"/>
              <a:t>health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560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Parallel trends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618978"/>
              </p:ext>
            </p:extLst>
          </p:nvPr>
        </p:nvGraphicFramePr>
        <p:xfrm>
          <a:off x="1500187" y="1690689"/>
          <a:ext cx="6143625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own Arrow 5"/>
          <p:cNvSpPr/>
          <p:nvPr/>
        </p:nvSpPr>
        <p:spPr>
          <a:xfrm>
            <a:off x="3006811" y="2290119"/>
            <a:ext cx="107092" cy="551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558746" y="2014151"/>
            <a:ext cx="107092" cy="55193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00865" y="1982341"/>
            <a:ext cx="626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1964</a:t>
            </a:r>
            <a:endParaRPr 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3352800" y="1655505"/>
            <a:ext cx="626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1972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86268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A European discovery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7" y="1499396"/>
            <a:ext cx="7220465" cy="48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7" y="365126"/>
            <a:ext cx="8263396" cy="1325563"/>
          </a:xfrm>
        </p:spPr>
        <p:txBody>
          <a:bodyPr/>
          <a:lstStyle/>
          <a:p>
            <a:r>
              <a:rPr lang="en-US" smtClean="0"/>
              <a:t>(8) How SDT changed the lifecourse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mtClean="0"/>
              <a:t>“From the standard </a:t>
            </a:r>
            <a:r>
              <a:rPr lang="nl-NL"/>
              <a:t>life course to </a:t>
            </a:r>
            <a:r>
              <a:rPr lang="nl-NL" smtClean="0"/>
              <a:t>the choice biography”</a:t>
            </a:r>
            <a:endParaRPr lang="nl-NL"/>
          </a:p>
          <a:p>
            <a:endParaRPr lang="nl-NL" smtClean="0"/>
          </a:p>
          <a:p>
            <a:r>
              <a:rPr lang="nl-NL" smtClean="0"/>
              <a:t>Later marriages and later parenthood</a:t>
            </a:r>
            <a:endParaRPr lang="nl-NL"/>
          </a:p>
          <a:p>
            <a:r>
              <a:rPr lang="nl-NL" smtClean="0"/>
              <a:t>Single living after leaving home &amp; before marriage</a:t>
            </a:r>
            <a:endParaRPr lang="nl-NL"/>
          </a:p>
          <a:p>
            <a:r>
              <a:rPr lang="nl-NL" smtClean="0"/>
              <a:t>Unmarried cohabitation(s) before marriage</a:t>
            </a:r>
            <a:endParaRPr lang="nl-NL"/>
          </a:p>
          <a:p>
            <a:r>
              <a:rPr lang="nl-NL" smtClean="0"/>
              <a:t>More relationship dissolutions</a:t>
            </a:r>
          </a:p>
          <a:p>
            <a:r>
              <a:rPr lang="nl-NL" smtClean="0"/>
              <a:t>Multiple </a:t>
            </a:r>
            <a:r>
              <a:rPr lang="nl-NL"/>
              <a:t>unions per </a:t>
            </a:r>
            <a:r>
              <a:rPr lang="nl-NL" smtClean="0"/>
              <a:t>life course</a:t>
            </a:r>
            <a:endParaRPr lang="nl-NL"/>
          </a:p>
          <a:p>
            <a:r>
              <a:rPr lang="nl-NL" smtClean="0"/>
              <a:t>More singlehood later in life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(9) Explanations of the SDT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mtClean="0"/>
              <a:t>Cultural causes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Secularization</a:t>
            </a:r>
          </a:p>
          <a:p>
            <a:r>
              <a:rPr lang="en-US" smtClean="0"/>
              <a:t>Individualization</a:t>
            </a:r>
          </a:p>
          <a:p>
            <a:r>
              <a:rPr lang="en-US" smtClean="0"/>
              <a:t>Gender egalitarianism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 smtClean="0"/>
              <a:t>Structural causes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Increasing income and wealth</a:t>
            </a:r>
          </a:p>
          <a:p>
            <a:r>
              <a:rPr lang="en-US" smtClean="0"/>
              <a:t>Increasing demand for women in LF</a:t>
            </a:r>
          </a:p>
          <a:p>
            <a:r>
              <a:rPr lang="en-US"/>
              <a:t>Educational expansion</a:t>
            </a:r>
          </a:p>
          <a:p>
            <a:r>
              <a:rPr lang="en-US" smtClean="0"/>
              <a:t>Increasing economic uncertainty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6744" y="5059503"/>
            <a:ext cx="2619632" cy="64633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Lesthaeghe &amp; Van de Kaa</a:t>
            </a:r>
          </a:p>
          <a:p>
            <a:r>
              <a:rPr lang="en-US" smtClean="0">
                <a:solidFill>
                  <a:srgbClr val="FF0000"/>
                </a:solidFill>
              </a:rPr>
              <a:t>“SDT theory”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6340" y="5799733"/>
            <a:ext cx="2619632" cy="64633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Others (Mills, Zaidi, Becker, Oppenheimer)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5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(9) Explanations of the SDT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mtClean="0"/>
              <a:t>Cultural causes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Emphasizes the primacy of ideals, norms, traditions, and values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Preference driven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 smtClean="0"/>
              <a:t>Structural causes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Emphasizes the costs and benefits of choices</a:t>
            </a:r>
          </a:p>
          <a:p>
            <a:r>
              <a:rPr lang="en-US" smtClean="0"/>
              <a:t>Norms and values are derivative</a:t>
            </a:r>
          </a:p>
          <a:p>
            <a:endParaRPr lang="en-US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Constraint/opportunity driven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(10) The role of secularization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Church was influential in controlling marriage &amp; fertility</a:t>
            </a:r>
          </a:p>
          <a:p>
            <a:endParaRPr lang="en-US"/>
          </a:p>
          <a:p>
            <a:r>
              <a:rPr lang="en-US" smtClean="0"/>
              <a:t>Direct control</a:t>
            </a:r>
          </a:p>
          <a:p>
            <a:r>
              <a:rPr lang="en-US" smtClean="0"/>
              <a:t>Indirect control via personal norms</a:t>
            </a:r>
          </a:p>
          <a:p>
            <a:r>
              <a:rPr lang="en-US" smtClean="0"/>
              <a:t>Indirect control via social norms</a:t>
            </a:r>
          </a:p>
        </p:txBody>
      </p:sp>
    </p:spTree>
    <p:extLst>
      <p:ext uri="{BB962C8B-B14F-4D97-AF65-F5344CB8AC3E}">
        <p14:creationId xmlns:p14="http://schemas.microsoft.com/office/powerpoint/2010/main" val="11132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Marriage norms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37026"/>
              </p:ext>
            </p:extLst>
          </p:nvPr>
        </p:nvGraphicFramePr>
        <p:xfrm>
          <a:off x="1359243" y="1595028"/>
          <a:ext cx="6151013" cy="431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043" y="6293708"/>
            <a:ext cx="324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Own analysis of data from survey data Religion in Dutch Society 1985 (Felling et al.)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237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(11) The role of individualization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Changes in values rather than in norms</a:t>
            </a:r>
          </a:p>
          <a:p>
            <a:r>
              <a:rPr lang="en-US" smtClean="0"/>
              <a:t>Values is what people think is important or valuable in life</a:t>
            </a:r>
          </a:p>
          <a:p>
            <a:r>
              <a:rPr lang="en-US" smtClean="0"/>
              <a:t>Goals that have become more important:</a:t>
            </a:r>
          </a:p>
          <a:p>
            <a:pPr lvl="1"/>
            <a:r>
              <a:rPr lang="en-US" smtClean="0"/>
              <a:t>Autonomy and privacy</a:t>
            </a:r>
          </a:p>
          <a:p>
            <a:pPr lvl="1"/>
            <a:r>
              <a:rPr lang="en-US" smtClean="0"/>
              <a:t>Self-actualization</a:t>
            </a:r>
          </a:p>
          <a:p>
            <a:pPr lvl="1"/>
            <a:r>
              <a:rPr lang="en-US" smtClean="0"/>
              <a:t>Gender equality</a:t>
            </a:r>
          </a:p>
          <a:p>
            <a:endParaRPr lang="en-US" smtClean="0"/>
          </a:p>
          <a:p>
            <a:r>
              <a:rPr lang="en-US" smtClean="0"/>
              <a:t>Marriage and family life would be less consistent with these new ideals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Maslow need hierarchy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798387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1026" name="Picture 2" descr="Image result for maslow need hierarchy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49" y="1825625"/>
            <a:ext cx="5427078" cy="40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(12) Rising income and wealth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Applies to first part of the trend</a:t>
            </a:r>
          </a:p>
          <a:p>
            <a:r>
              <a:rPr lang="en-US" smtClean="0"/>
              <a:t>Post WWII growth in wages and incomes</a:t>
            </a:r>
          </a:p>
          <a:p>
            <a:r>
              <a:rPr lang="en-US" smtClean="0"/>
              <a:t>Low unemployment levels</a:t>
            </a:r>
          </a:p>
          <a:p>
            <a:endParaRPr lang="en-US"/>
          </a:p>
          <a:p>
            <a:r>
              <a:rPr lang="en-US" smtClean="0"/>
              <a:t>Easier to bear the financial cost of setting up an independent household</a:t>
            </a:r>
          </a:p>
          <a:p>
            <a:endParaRPr lang="en-US" smtClean="0"/>
          </a:p>
          <a:p>
            <a:r>
              <a:rPr lang="en-US" smtClean="0"/>
              <a:t>Resulted in earlier marriages</a:t>
            </a:r>
          </a:p>
          <a:p>
            <a:r>
              <a:rPr lang="en-US" smtClean="0"/>
              <a:t>Potentially also in more children (Baby Boom)</a:t>
            </a:r>
          </a:p>
        </p:txBody>
      </p:sp>
    </p:spTree>
    <p:extLst>
      <p:ext uri="{BB962C8B-B14F-4D97-AF65-F5344CB8AC3E}">
        <p14:creationId xmlns:p14="http://schemas.microsoft.com/office/powerpoint/2010/main" val="37228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 will 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Lectures (60 minutes) plus Q &amp; A</a:t>
            </a:r>
          </a:p>
          <a:p>
            <a:r>
              <a:rPr lang="nl-NL" altLang="nl-NL"/>
              <a:t>Readings (3-4 per week)</a:t>
            </a:r>
          </a:p>
          <a:p>
            <a:r>
              <a:rPr lang="nl-NL" altLang="nl-NL"/>
              <a:t>Writing (reading assignments)</a:t>
            </a:r>
          </a:p>
          <a:p>
            <a:r>
              <a:rPr lang="nl-NL" altLang="nl-NL"/>
              <a:t>Seminars: discussion of readings</a:t>
            </a:r>
          </a:p>
          <a:p>
            <a:r>
              <a:rPr lang="nl-NL" altLang="nl-NL"/>
              <a:t>Research/practice (in seminar)</a:t>
            </a:r>
          </a:p>
          <a:p>
            <a:r>
              <a:rPr lang="nl-NL" altLang="nl-NL"/>
              <a:t>Exam (readings, lectures, course encyclopedia</a:t>
            </a:r>
            <a:r>
              <a:rPr lang="nl-NL" altLang="nl-NL" smtClean="0"/>
              <a:t>)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62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Marriage in the 1970s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5572450"/>
              </p:ext>
            </p:extLst>
          </p:nvPr>
        </p:nvGraphicFramePr>
        <p:xfrm>
          <a:off x="1065255" y="1690689"/>
          <a:ext cx="659593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807309" y="2446638"/>
            <a:ext cx="3129966" cy="18325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(13) Educational expansion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Rise of higher education</a:t>
            </a:r>
          </a:p>
          <a:p>
            <a:r>
              <a:rPr lang="en-US" smtClean="0"/>
              <a:t>Closing gender gap in higher education</a:t>
            </a:r>
          </a:p>
          <a:p>
            <a:endParaRPr lang="en-US"/>
          </a:p>
          <a:p>
            <a:r>
              <a:rPr lang="en-US" smtClean="0"/>
              <a:t>School enrolment is a hindrance to marriage and family formation</a:t>
            </a:r>
          </a:p>
          <a:p>
            <a:r>
              <a:rPr lang="en-US" smtClean="0"/>
              <a:t>Cultural or structural force?</a:t>
            </a:r>
          </a:p>
          <a:p>
            <a:endParaRPr lang="en-US" smtClean="0"/>
          </a:p>
          <a:p>
            <a:r>
              <a:rPr lang="en-US" smtClean="0"/>
              <a:t>Explains postponement of life course transitions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Postponing relationships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237835"/>
              </p:ext>
            </p:extLst>
          </p:nvPr>
        </p:nvGraphicFramePr>
        <p:xfrm>
          <a:off x="1677043" y="1761481"/>
          <a:ext cx="5476875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9470" y="6356351"/>
            <a:ext cx="267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Source: Statline Netherlands, own analyses, data based on birth cohorts.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83007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(14) Rise of women in the LF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Demand for women’s LF </a:t>
            </a:r>
            <a:r>
              <a:rPr lang="en-US" smtClean="0">
                <a:sym typeface="Wingdings" panose="05000000000000000000" pitchFamily="2" charset="2"/>
              </a:rPr>
              <a:t> structural</a:t>
            </a:r>
            <a:endParaRPr lang="en-US" smtClean="0"/>
          </a:p>
          <a:p>
            <a:pPr marL="0" indent="0">
              <a:buNone/>
            </a:pPr>
            <a:endParaRPr lang="en-US">
              <a:sym typeface="Wingdings" panose="05000000000000000000" pitchFamily="2" charset="2"/>
            </a:endParaRPr>
          </a:p>
          <a:p>
            <a:r>
              <a:rPr lang="en-US" smtClean="0">
                <a:sym typeface="Wingdings" panose="05000000000000000000" pitchFamily="2" charset="2"/>
              </a:rPr>
              <a:t>Increasing ‘opportunity cost’ of children</a:t>
            </a:r>
          </a:p>
          <a:p>
            <a:r>
              <a:rPr lang="en-US" smtClean="0">
                <a:sym typeface="Wingdings" panose="05000000000000000000" pitchFamily="2" charset="2"/>
              </a:rPr>
              <a:t>Lower economic dependency on husband</a:t>
            </a:r>
          </a:p>
          <a:p>
            <a:endParaRPr lang="en-US">
              <a:sym typeface="Wingdings" panose="05000000000000000000" pitchFamily="2" charset="2"/>
            </a:endParaRPr>
          </a:p>
          <a:p>
            <a:r>
              <a:rPr lang="en-US" smtClean="0">
                <a:sym typeface="Wingdings" panose="05000000000000000000" pitchFamily="2" charset="2"/>
              </a:rPr>
              <a:t>Explains lower fertility</a:t>
            </a:r>
          </a:p>
          <a:p>
            <a:r>
              <a:rPr lang="en-US" smtClean="0">
                <a:sym typeface="Wingdings" panose="05000000000000000000" pitchFamily="2" charset="2"/>
              </a:rPr>
              <a:t>Explains lower marriage rate &amp; higher divorce rate</a:t>
            </a:r>
          </a:p>
        </p:txBody>
      </p:sp>
    </p:spTree>
    <p:extLst>
      <p:ext uri="{BB962C8B-B14F-4D97-AF65-F5344CB8AC3E}">
        <p14:creationId xmlns:p14="http://schemas.microsoft.com/office/powerpoint/2010/main" val="17855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FF0000"/>
                </a:solidFill>
              </a:rPr>
              <a:t>Education, LFP, and fertility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850605"/>
              </p:ext>
            </p:extLst>
          </p:nvPr>
        </p:nvGraphicFramePr>
        <p:xfrm>
          <a:off x="1276866" y="1638299"/>
          <a:ext cx="5595422" cy="441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9470" y="6356351"/>
            <a:ext cx="267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Source: Statline Netherlands, own analyses, data 2003.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923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FF0000"/>
                </a:solidFill>
              </a:rPr>
              <a:t>Education, LFP, and fertility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126591"/>
              </p:ext>
            </p:extLst>
          </p:nvPr>
        </p:nvGraphicFramePr>
        <p:xfrm>
          <a:off x="628650" y="1478303"/>
          <a:ext cx="3629025" cy="277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64396"/>
              </p:ext>
            </p:extLst>
          </p:nvPr>
        </p:nvGraphicFramePr>
        <p:xfrm>
          <a:off x="4572000" y="1480557"/>
          <a:ext cx="3629025" cy="277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787981"/>
              </p:ext>
            </p:extLst>
          </p:nvPr>
        </p:nvGraphicFramePr>
        <p:xfrm>
          <a:off x="2603543" y="4259264"/>
          <a:ext cx="4200525" cy="246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9470" y="6356351"/>
            <a:ext cx="210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Source: CBS report, Wobma &amp; Van Huis, 2012 (own graphs)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43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(15) Economic uncertainty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Globalization in context of prosperity (recent trend)</a:t>
            </a:r>
            <a:endParaRPr lang="en-US" smtClean="0"/>
          </a:p>
          <a:p>
            <a:r>
              <a:rPr lang="en-US" smtClean="0"/>
              <a:t>Flexibilization </a:t>
            </a:r>
            <a:r>
              <a:rPr lang="en-US" smtClean="0"/>
              <a:t>of the labor market</a:t>
            </a:r>
          </a:p>
          <a:p>
            <a:endParaRPr lang="en-US"/>
          </a:p>
          <a:p>
            <a:r>
              <a:rPr lang="nl-NL" smtClean="0"/>
              <a:t>Marriage is long-term commitment</a:t>
            </a:r>
            <a:endParaRPr lang="nl-NL"/>
          </a:p>
          <a:p>
            <a:r>
              <a:rPr lang="nl-NL" smtClean="0"/>
              <a:t>Requires some degree of certainty about future income and jobs</a:t>
            </a:r>
            <a:endParaRPr lang="nl-NL"/>
          </a:p>
          <a:p>
            <a:endParaRPr lang="nl-NL" smtClean="0"/>
          </a:p>
          <a:p>
            <a:r>
              <a:rPr lang="nl-NL" smtClean="0"/>
              <a:t>Leads to postponement of marriage and family formation</a:t>
            </a:r>
          </a:p>
          <a:p>
            <a:r>
              <a:rPr lang="nl-NL" smtClean="0"/>
              <a:t>Leads to “flexible partnerships” (e.g., cohabitation)</a:t>
            </a:r>
            <a:endParaRPr lang="nl-NL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365126"/>
            <a:ext cx="8457687" cy="13255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Money problems: the U.S. and Spain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46" y="1565188"/>
            <a:ext cx="5074570" cy="36232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5" y="3179804"/>
            <a:ext cx="3208584" cy="3456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5992" y="5188422"/>
            <a:ext cx="2751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Source: De La Rica &amp; Iza in Review of Economics and the Household, 2005</a:t>
            </a:r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3534869" y="6174349"/>
            <a:ext cx="223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Source: Smock et al. Journal of Marriage and Family 2005</a:t>
            </a:r>
            <a:endParaRPr lang="en-US" sz="1200"/>
          </a:p>
        </p:txBody>
      </p:sp>
      <p:sp>
        <p:nvSpPr>
          <p:cNvPr id="8" name="TextBox 7"/>
          <p:cNvSpPr txBox="1"/>
          <p:nvPr/>
        </p:nvSpPr>
        <p:spPr>
          <a:xfrm>
            <a:off x="7109254" y="5650087"/>
            <a:ext cx="190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Spanish youth unemployment rate is 34% (2018)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Recapitulation and questions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(1) Family forms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Family as the descendants of a common ancestor (not per se in one household)</a:t>
            </a:r>
          </a:p>
          <a:p>
            <a:r>
              <a:rPr lang="en-US" smtClean="0"/>
              <a:t>Family as the family members </a:t>
            </a:r>
            <a:r>
              <a:rPr lang="en-US" i="1" smtClean="0"/>
              <a:t>within </a:t>
            </a:r>
            <a:r>
              <a:rPr lang="en-US" smtClean="0"/>
              <a:t>a household (“gezin”)</a:t>
            </a:r>
          </a:p>
          <a:p>
            <a:endParaRPr lang="nl-NL" smtClean="0"/>
          </a:p>
          <a:p>
            <a:r>
              <a:rPr lang="nl-NL" smtClean="0"/>
              <a:t>Official Dutch definition of “gezin” is “elk </a:t>
            </a:r>
            <a:r>
              <a:rPr lang="nl-NL"/>
              <a:t>leefverband van één of meer volwassenen </a:t>
            </a:r>
            <a:r>
              <a:rPr lang="nl-NL" smtClean="0"/>
              <a:t>die verantwoordelijkheid </a:t>
            </a:r>
            <a:r>
              <a:rPr lang="nl-NL"/>
              <a:t>dragen voor de verzorging en opvoeding van één of </a:t>
            </a:r>
            <a:r>
              <a:rPr lang="nl-NL" smtClean="0"/>
              <a:t>meer </a:t>
            </a:r>
            <a:r>
              <a:rPr lang="en-US" smtClean="0"/>
              <a:t>kinderen” </a:t>
            </a:r>
            <a:r>
              <a:rPr lang="en-US"/>
              <a:t>(Van der Avort et al. 1996: 5</a:t>
            </a:r>
            <a:r>
              <a:rPr lang="en-US" smtClean="0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(1) Family forms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nl-NL" smtClean="0"/>
              <a:t>Two-parent family (‘nuclear family’)</a:t>
            </a:r>
          </a:p>
          <a:p>
            <a:r>
              <a:rPr lang="nl-NL" altLang="nl-NL" smtClean="0"/>
              <a:t>Single-parent family</a:t>
            </a:r>
            <a:endParaRPr lang="nl-NL" altLang="nl-NL"/>
          </a:p>
          <a:p>
            <a:r>
              <a:rPr lang="nl-NL" altLang="nl-NL" smtClean="0"/>
              <a:t>Stepfamily &amp; blended family</a:t>
            </a:r>
          </a:p>
          <a:p>
            <a:r>
              <a:rPr lang="nl-NL" altLang="nl-NL" smtClean="0"/>
              <a:t>Same-sex parent family</a:t>
            </a:r>
          </a:p>
          <a:p>
            <a:endParaRPr lang="nl-NL" altLang="nl-NL"/>
          </a:p>
          <a:p>
            <a:r>
              <a:rPr lang="nl-NL" altLang="nl-NL"/>
              <a:t>Polygamous family</a:t>
            </a:r>
          </a:p>
          <a:p>
            <a:r>
              <a:rPr lang="nl-NL" altLang="nl-NL"/>
              <a:t>Extended family</a:t>
            </a:r>
          </a:p>
          <a:p>
            <a:r>
              <a:rPr lang="nl-NL" altLang="nl-NL" smtClean="0"/>
              <a:t>Communes etc.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912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(2) Household forms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“Eén </a:t>
            </a:r>
            <a:r>
              <a:rPr lang="nl-NL"/>
              <a:t>of meer personen die samen een woonruimte bewonen en zichzelf niet-bedrijfsmatig voorzien van de dagelijkse </a:t>
            </a:r>
            <a:r>
              <a:rPr lang="nl-NL" smtClean="0"/>
              <a:t>behoeften” (example of CBS definition)</a:t>
            </a:r>
          </a:p>
          <a:p>
            <a:endParaRPr lang="nl-NL"/>
          </a:p>
          <a:p>
            <a:r>
              <a:rPr lang="nl-NL" smtClean="0"/>
              <a:t>Nearly everyone lives in a household</a:t>
            </a:r>
          </a:p>
          <a:p>
            <a:r>
              <a:rPr lang="nl-NL" smtClean="0"/>
              <a:t>Not everyone lives in a family (gezin)</a:t>
            </a:r>
          </a:p>
        </p:txBody>
      </p:sp>
    </p:spTree>
    <p:extLst>
      <p:ext uri="{BB962C8B-B14F-4D97-AF65-F5344CB8AC3E}">
        <p14:creationId xmlns:p14="http://schemas.microsoft.com/office/powerpoint/2010/main" val="30791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Households in the Netherlands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595437" y="1494726"/>
          <a:ext cx="5953126" cy="489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81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(3) Family functions (old &amp; new)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Shelter</a:t>
            </a:r>
          </a:p>
          <a:p>
            <a:r>
              <a:rPr lang="en-US" smtClean="0"/>
              <a:t>Consumption</a:t>
            </a:r>
          </a:p>
          <a:p>
            <a:r>
              <a:rPr lang="en-US" smtClean="0"/>
              <a:t>Production</a:t>
            </a:r>
          </a:p>
          <a:p>
            <a:r>
              <a:rPr lang="en-US" smtClean="0"/>
              <a:t>Socialization of the young</a:t>
            </a:r>
          </a:p>
          <a:p>
            <a:r>
              <a:rPr lang="en-US" smtClean="0"/>
              <a:t>Schooling</a:t>
            </a:r>
          </a:p>
          <a:p>
            <a:r>
              <a:rPr lang="en-US" smtClean="0"/>
              <a:t>Care of the old/sick</a:t>
            </a:r>
          </a:p>
          <a:p>
            <a:r>
              <a:rPr lang="en-US" smtClean="0"/>
              <a:t>Social and emotional well-being</a:t>
            </a:r>
          </a:p>
          <a:p>
            <a:endParaRPr lang="en-US"/>
          </a:p>
          <a:p>
            <a:r>
              <a:rPr lang="en-US" smtClean="0"/>
              <a:t>The family, the state, the market, or the community?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Children as ‘public goods’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33966" cy="4351338"/>
          </a:xfrm>
        </p:spPr>
        <p:txBody>
          <a:bodyPr/>
          <a:lstStyle/>
          <a:p>
            <a:r>
              <a:rPr lang="en-US" smtClean="0"/>
              <a:t>Children have ‘public benefits’</a:t>
            </a:r>
          </a:p>
          <a:p>
            <a:r>
              <a:rPr lang="en-US" smtClean="0"/>
              <a:t>Children have ‘private costs’</a:t>
            </a:r>
          </a:p>
          <a:p>
            <a:r>
              <a:rPr lang="en-US" smtClean="0"/>
              <a:t>Children also have ‘private’ benefits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14" y="1674985"/>
            <a:ext cx="3376484" cy="45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</TotalTime>
  <Words>1215</Words>
  <Application>Microsoft Office PowerPoint</Application>
  <PresentationFormat>On-screen Show (4:3)</PresentationFormat>
  <Paragraphs>230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Domain Course BA Sociology: Life course, family &amp; health 2018-2019  Week 1: Demographic change</vt:lpstr>
      <vt:lpstr>Course content</vt:lpstr>
      <vt:lpstr>What we will do</vt:lpstr>
      <vt:lpstr>(1) Family forms</vt:lpstr>
      <vt:lpstr>(1) Family forms</vt:lpstr>
      <vt:lpstr>(2) Household forms</vt:lpstr>
      <vt:lpstr>Households in the Netherlands</vt:lpstr>
      <vt:lpstr>(3) Family functions (old &amp; new)</vt:lpstr>
      <vt:lpstr>Children as ‘public goods’</vt:lpstr>
      <vt:lpstr>(4) Life course concept</vt:lpstr>
      <vt:lpstr>Path  dependency</vt:lpstr>
      <vt:lpstr>(5) Diversity in families/life courses</vt:lpstr>
      <vt:lpstr>Migration and family structure</vt:lpstr>
      <vt:lpstr>(6) Fertility</vt:lpstr>
      <vt:lpstr>Demographic rates</vt:lpstr>
      <vt:lpstr>(7) (First) Demographic Transition</vt:lpstr>
      <vt:lpstr>(7) (First) Demographic Transition</vt:lpstr>
      <vt:lpstr>The value of children</vt:lpstr>
      <vt:lpstr>(8) Second Demographic Transition</vt:lpstr>
      <vt:lpstr>Parallel trends</vt:lpstr>
      <vt:lpstr>A European discovery</vt:lpstr>
      <vt:lpstr>(8) How SDT changed the lifecourse</vt:lpstr>
      <vt:lpstr>(9) Explanations of the SDT</vt:lpstr>
      <vt:lpstr>(9) Explanations of the SDT</vt:lpstr>
      <vt:lpstr>(10) The role of secularization</vt:lpstr>
      <vt:lpstr>Marriage norms</vt:lpstr>
      <vt:lpstr>(11) The role of individualization</vt:lpstr>
      <vt:lpstr>Maslow need hierarchy</vt:lpstr>
      <vt:lpstr>(12) Rising income and wealth</vt:lpstr>
      <vt:lpstr>Marriage in the 1970s</vt:lpstr>
      <vt:lpstr>(13) Educational expansion</vt:lpstr>
      <vt:lpstr>Postponing relationships</vt:lpstr>
      <vt:lpstr>(14) Rise of women in the LF</vt:lpstr>
      <vt:lpstr>Education, LFP, and fertility</vt:lpstr>
      <vt:lpstr>Education, LFP, and fertility</vt:lpstr>
      <vt:lpstr>(15) Economic uncertainty</vt:lpstr>
      <vt:lpstr>Money problems: the U.S. and Spain</vt:lpstr>
      <vt:lpstr>Recapitulation and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Families, life courses and health Week 1: Demographic change</dc:title>
  <dc:creator>Matthijs Kalmijn</dc:creator>
  <cp:lastModifiedBy>Matthijs Kalmijn</cp:lastModifiedBy>
  <cp:revision>52</cp:revision>
  <cp:lastPrinted>2018-11-04T15:47:42Z</cp:lastPrinted>
  <dcterms:created xsi:type="dcterms:W3CDTF">2018-11-02T09:01:06Z</dcterms:created>
  <dcterms:modified xsi:type="dcterms:W3CDTF">2018-11-06T14:37:52Z</dcterms:modified>
</cp:coreProperties>
</file>