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414" r:id="rId5"/>
    <p:sldId id="415" r:id="rId6"/>
    <p:sldId id="339" r:id="rId7"/>
    <p:sldId id="407" r:id="rId8"/>
    <p:sldId id="401" r:id="rId9"/>
    <p:sldId id="430" r:id="rId10"/>
    <p:sldId id="412" r:id="rId11"/>
    <p:sldId id="338" r:id="rId12"/>
    <p:sldId id="423" r:id="rId13"/>
    <p:sldId id="426" r:id="rId14"/>
    <p:sldId id="334" r:id="rId15"/>
    <p:sldId id="342" r:id="rId16"/>
    <p:sldId id="343" r:id="rId17"/>
    <p:sldId id="268" r:id="rId18"/>
    <p:sldId id="399" r:id="rId19"/>
    <p:sldId id="269" r:id="rId20"/>
    <p:sldId id="270" r:id="rId21"/>
    <p:sldId id="396" r:id="rId22"/>
    <p:sldId id="394" r:id="rId23"/>
    <p:sldId id="274" r:id="rId24"/>
    <p:sldId id="349" r:id="rId25"/>
    <p:sldId id="393" r:id="rId26"/>
    <p:sldId id="276" r:id="rId27"/>
    <p:sldId id="278" r:id="rId28"/>
    <p:sldId id="359" r:id="rId29"/>
    <p:sldId id="354" r:id="rId30"/>
    <p:sldId id="356" r:id="rId31"/>
    <p:sldId id="284" r:id="rId32"/>
    <p:sldId id="366" r:id="rId33"/>
    <p:sldId id="364" r:id="rId34"/>
    <p:sldId id="367" r:id="rId35"/>
    <p:sldId id="360" r:id="rId36"/>
    <p:sldId id="361" r:id="rId37"/>
    <p:sldId id="362" r:id="rId38"/>
    <p:sldId id="363" r:id="rId39"/>
    <p:sldId id="287" r:id="rId40"/>
    <p:sldId id="369" r:id="rId41"/>
    <p:sldId id="286" r:id="rId42"/>
    <p:sldId id="428" r:id="rId43"/>
    <p:sldId id="429" r:id="rId44"/>
    <p:sldId id="333" r:id="rId45"/>
    <p:sldId id="408" r:id="rId46"/>
    <p:sldId id="417" r:id="rId47"/>
    <p:sldId id="418" r:id="rId48"/>
    <p:sldId id="419" r:id="rId49"/>
    <p:sldId id="432" r:id="rId50"/>
    <p:sldId id="420" r:id="rId51"/>
    <p:sldId id="422" r:id="rId5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4" autoAdjust="0"/>
  </p:normalViewPr>
  <p:slideViewPr>
    <p:cSldViewPr>
      <p:cViewPr varScale="1">
        <p:scale>
          <a:sx n="53" d="100"/>
          <a:sy n="53" d="100"/>
        </p:scale>
        <p:origin x="16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ijs%20Kalmijn\Documents\Onderwijs,%20stratificatie,%20en%20levensloop%202012-2013\Huwelijks-%20en%20gezinsvorm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ijs%20Kalmijn\Documents\Singletons\singles-netherlands-cens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ijs%20Kalmijn\Documents\Singletons\singles-netherlands-censu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ijs%20Kalmijn\Documents\OSL%202016-2017\singles-netherlands-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Marriage and divorce rates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1"/>
          <c:tx>
            <c:v>net marriage rate</c:v>
          </c:tx>
          <c:marker>
            <c:symbol val="none"/>
          </c:marker>
          <c:cat>
            <c:strRef>
              <c:f>Sheet1!$A$2:$A$111</c:f>
              <c:strCach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strCache>
            </c:strRef>
          </c:cat>
          <c:val>
            <c:numRef>
              <c:f>Sheet1!$E$2:$E$111</c:f>
              <c:numCache>
                <c:formatCode>General</c:formatCode>
                <c:ptCount val="110"/>
                <c:pt idx="0">
                  <c:v>49.8</c:v>
                </c:pt>
                <c:pt idx="1">
                  <c:v>50.2</c:v>
                </c:pt>
                <c:pt idx="2">
                  <c:v>49.6</c:v>
                </c:pt>
                <c:pt idx="3">
                  <c:v>48.8</c:v>
                </c:pt>
                <c:pt idx="4">
                  <c:v>48.8</c:v>
                </c:pt>
                <c:pt idx="5">
                  <c:v>48.4</c:v>
                </c:pt>
                <c:pt idx="6">
                  <c:v>49.6</c:v>
                </c:pt>
                <c:pt idx="7">
                  <c:v>50.4</c:v>
                </c:pt>
                <c:pt idx="8">
                  <c:v>48.2</c:v>
                </c:pt>
                <c:pt idx="9">
                  <c:v>47.4</c:v>
                </c:pt>
                <c:pt idx="10">
                  <c:v>47.9</c:v>
                </c:pt>
                <c:pt idx="11">
                  <c:v>47.7</c:v>
                </c:pt>
                <c:pt idx="12">
                  <c:v>50.1</c:v>
                </c:pt>
                <c:pt idx="13">
                  <c:v>51.7</c:v>
                </c:pt>
                <c:pt idx="14">
                  <c:v>44.7</c:v>
                </c:pt>
                <c:pt idx="15">
                  <c:v>44.1</c:v>
                </c:pt>
                <c:pt idx="16">
                  <c:v>47.9</c:v>
                </c:pt>
                <c:pt idx="17">
                  <c:v>49.6</c:v>
                </c:pt>
                <c:pt idx="18">
                  <c:v>49</c:v>
                </c:pt>
                <c:pt idx="19">
                  <c:v>56.8</c:v>
                </c:pt>
                <c:pt idx="20">
                  <c:v>62.8</c:v>
                </c:pt>
                <c:pt idx="21">
                  <c:v>60.3</c:v>
                </c:pt>
                <c:pt idx="22">
                  <c:v>57.2</c:v>
                </c:pt>
                <c:pt idx="23">
                  <c:v>52.8</c:v>
                </c:pt>
                <c:pt idx="24">
                  <c:v>51.5</c:v>
                </c:pt>
                <c:pt idx="25">
                  <c:v>49.3</c:v>
                </c:pt>
                <c:pt idx="26">
                  <c:v>49.2</c:v>
                </c:pt>
                <c:pt idx="27">
                  <c:v>49.7</c:v>
                </c:pt>
                <c:pt idx="28">
                  <c:v>51.3</c:v>
                </c:pt>
                <c:pt idx="29">
                  <c:v>52.7</c:v>
                </c:pt>
                <c:pt idx="30">
                  <c:v>53.3</c:v>
                </c:pt>
                <c:pt idx="31">
                  <c:v>49.8</c:v>
                </c:pt>
                <c:pt idx="32">
                  <c:v>46.4</c:v>
                </c:pt>
                <c:pt idx="33">
                  <c:v>48.8</c:v>
                </c:pt>
                <c:pt idx="34">
                  <c:v>49.5</c:v>
                </c:pt>
                <c:pt idx="35">
                  <c:v>49.5</c:v>
                </c:pt>
                <c:pt idx="36">
                  <c:v>51</c:v>
                </c:pt>
                <c:pt idx="37">
                  <c:v>52.7</c:v>
                </c:pt>
                <c:pt idx="38">
                  <c:v>53</c:v>
                </c:pt>
                <c:pt idx="39">
                  <c:v>63.2</c:v>
                </c:pt>
                <c:pt idx="40">
                  <c:v>52.3</c:v>
                </c:pt>
                <c:pt idx="41">
                  <c:v>50.8</c:v>
                </c:pt>
                <c:pt idx="42">
                  <c:v>67.099999999999994</c:v>
                </c:pt>
                <c:pt idx="43">
                  <c:v>49.8</c:v>
                </c:pt>
                <c:pt idx="44">
                  <c:v>38.1</c:v>
                </c:pt>
                <c:pt idx="45">
                  <c:v>54.1</c:v>
                </c:pt>
                <c:pt idx="46">
                  <c:v>79.7</c:v>
                </c:pt>
                <c:pt idx="47">
                  <c:v>71.2</c:v>
                </c:pt>
                <c:pt idx="48">
                  <c:v>63.5</c:v>
                </c:pt>
                <c:pt idx="49">
                  <c:v>59.4</c:v>
                </c:pt>
                <c:pt idx="50">
                  <c:v>58.3</c:v>
                </c:pt>
                <c:pt idx="51">
                  <c:v>63.5</c:v>
                </c:pt>
                <c:pt idx="52">
                  <c:v>62</c:v>
                </c:pt>
                <c:pt idx="53">
                  <c:v>61</c:v>
                </c:pt>
                <c:pt idx="54">
                  <c:v>62.8</c:v>
                </c:pt>
                <c:pt idx="55">
                  <c:v>63.5</c:v>
                </c:pt>
                <c:pt idx="56">
                  <c:v>65.8</c:v>
                </c:pt>
                <c:pt idx="57">
                  <c:v>66.7</c:v>
                </c:pt>
                <c:pt idx="58">
                  <c:v>64.8</c:v>
                </c:pt>
                <c:pt idx="59">
                  <c:v>61.7</c:v>
                </c:pt>
                <c:pt idx="60">
                  <c:v>62.1</c:v>
                </c:pt>
                <c:pt idx="61">
                  <c:v>62.4</c:v>
                </c:pt>
                <c:pt idx="62">
                  <c:v>60.9</c:v>
                </c:pt>
                <c:pt idx="63">
                  <c:v>61</c:v>
                </c:pt>
                <c:pt idx="64">
                  <c:v>64.8</c:v>
                </c:pt>
                <c:pt idx="65">
                  <c:v>67.599999999999994</c:v>
                </c:pt>
                <c:pt idx="66">
                  <c:v>69.2</c:v>
                </c:pt>
                <c:pt idx="67">
                  <c:v>70.900000000000006</c:v>
                </c:pt>
                <c:pt idx="68">
                  <c:v>72.3</c:v>
                </c:pt>
                <c:pt idx="69">
                  <c:v>72</c:v>
                </c:pt>
                <c:pt idx="70">
                  <c:v>75.5</c:v>
                </c:pt>
                <c:pt idx="71">
                  <c:v>74.400000000000006</c:v>
                </c:pt>
                <c:pt idx="72">
                  <c:v>70.900000000000006</c:v>
                </c:pt>
                <c:pt idx="73">
                  <c:v>64.099999999999994</c:v>
                </c:pt>
                <c:pt idx="74">
                  <c:v>64.099999999999994</c:v>
                </c:pt>
                <c:pt idx="75">
                  <c:v>57.2</c:v>
                </c:pt>
                <c:pt idx="76">
                  <c:v>53.9</c:v>
                </c:pt>
                <c:pt idx="77">
                  <c:v>50.5</c:v>
                </c:pt>
                <c:pt idx="78">
                  <c:v>46.7</c:v>
                </c:pt>
                <c:pt idx="79">
                  <c:v>43.4</c:v>
                </c:pt>
                <c:pt idx="80">
                  <c:v>44.2</c:v>
                </c:pt>
                <c:pt idx="81">
                  <c:v>40.6</c:v>
                </c:pt>
                <c:pt idx="82">
                  <c:v>38.5</c:v>
                </c:pt>
                <c:pt idx="83">
                  <c:v>35.6</c:v>
                </c:pt>
                <c:pt idx="84">
                  <c:v>35.799999999999997</c:v>
                </c:pt>
                <c:pt idx="85">
                  <c:v>35.200000000000003</c:v>
                </c:pt>
                <c:pt idx="86">
                  <c:v>36.200000000000003</c:v>
                </c:pt>
                <c:pt idx="87">
                  <c:v>35.6</c:v>
                </c:pt>
                <c:pt idx="88">
                  <c:v>35.1</c:v>
                </c:pt>
                <c:pt idx="89">
                  <c:v>35.6</c:v>
                </c:pt>
                <c:pt idx="90">
                  <c:v>37.5</c:v>
                </c:pt>
                <c:pt idx="91">
                  <c:v>36.799999999999997</c:v>
                </c:pt>
                <c:pt idx="92">
                  <c:v>36</c:v>
                </c:pt>
                <c:pt idx="93">
                  <c:v>33.5</c:v>
                </c:pt>
                <c:pt idx="94">
                  <c:v>31.1</c:v>
                </c:pt>
                <c:pt idx="95">
                  <c:v>30.2</c:v>
                </c:pt>
                <c:pt idx="96">
                  <c:v>31.1</c:v>
                </c:pt>
                <c:pt idx="97">
                  <c:v>30.7</c:v>
                </c:pt>
                <c:pt idx="98">
                  <c:v>31.1</c:v>
                </c:pt>
                <c:pt idx="99">
                  <c:v>31.6</c:v>
                </c:pt>
                <c:pt idx="100">
                  <c:v>30.7</c:v>
                </c:pt>
                <c:pt idx="101">
                  <c:v>28.1</c:v>
                </c:pt>
                <c:pt idx="102">
                  <c:v>28.9</c:v>
                </c:pt>
                <c:pt idx="103">
                  <c:v>26.7</c:v>
                </c:pt>
                <c:pt idx="104">
                  <c:v>24.1</c:v>
                </c:pt>
                <c:pt idx="105">
                  <c:v>23.3</c:v>
                </c:pt>
                <c:pt idx="106">
                  <c:v>23</c:v>
                </c:pt>
                <c:pt idx="107">
                  <c:v>22.8</c:v>
                </c:pt>
                <c:pt idx="108">
                  <c:v>22.4</c:v>
                </c:pt>
                <c:pt idx="109">
                  <c:v>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D3-42C4-BC10-277189E3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310744"/>
        <c:axId val="260311920"/>
      </c:lineChart>
      <c:lineChart>
        <c:grouping val="standard"/>
        <c:varyColors val="0"/>
        <c:ser>
          <c:idx val="1"/>
          <c:order val="0"/>
          <c:tx>
            <c:v>net divorce rate</c:v>
          </c:tx>
          <c:marker>
            <c:symbol val="none"/>
          </c:marker>
          <c:cat>
            <c:strRef>
              <c:f>Sheet1!$A$2:$A$111</c:f>
              <c:strCach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strCache>
            </c:strRef>
          </c:cat>
          <c:val>
            <c:numRef>
              <c:f>Sheet1!$H$2:$H$111</c:f>
              <c:numCache>
                <c:formatCode>General</c:formatCode>
                <c:ptCount val="110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1.3</c:v>
                </c:pt>
                <c:pt idx="20">
                  <c:v>1.6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1.6</c:v>
                </c:pt>
                <c:pt idx="25">
                  <c:v>1.6</c:v>
                </c:pt>
                <c:pt idx="26">
                  <c:v>1.7</c:v>
                </c:pt>
                <c:pt idx="27">
                  <c:v>1.8</c:v>
                </c:pt>
                <c:pt idx="28">
                  <c:v>1.9</c:v>
                </c:pt>
                <c:pt idx="29">
                  <c:v>1.9</c:v>
                </c:pt>
                <c:pt idx="30">
                  <c:v>1.9</c:v>
                </c:pt>
                <c:pt idx="31">
                  <c:v>2</c:v>
                </c:pt>
                <c:pt idx="32">
                  <c:v>1.9</c:v>
                </c:pt>
                <c:pt idx="33">
                  <c:v>1.8</c:v>
                </c:pt>
                <c:pt idx="34">
                  <c:v>1.8</c:v>
                </c:pt>
                <c:pt idx="35">
                  <c:v>1.8</c:v>
                </c:pt>
                <c:pt idx="36">
                  <c:v>1.9</c:v>
                </c:pt>
                <c:pt idx="37">
                  <c:v>2</c:v>
                </c:pt>
                <c:pt idx="38">
                  <c:v>1.9</c:v>
                </c:pt>
                <c:pt idx="39">
                  <c:v>1.9</c:v>
                </c:pt>
                <c:pt idx="40">
                  <c:v>1.6</c:v>
                </c:pt>
                <c:pt idx="41">
                  <c:v>1.8</c:v>
                </c:pt>
                <c:pt idx="42">
                  <c:v>2.1</c:v>
                </c:pt>
                <c:pt idx="43">
                  <c:v>2.4</c:v>
                </c:pt>
                <c:pt idx="44">
                  <c:v>2.5</c:v>
                </c:pt>
                <c:pt idx="45">
                  <c:v>2.4</c:v>
                </c:pt>
                <c:pt idx="46">
                  <c:v>5.3</c:v>
                </c:pt>
                <c:pt idx="47">
                  <c:v>4.4000000000000004</c:v>
                </c:pt>
                <c:pt idx="48">
                  <c:v>3.9</c:v>
                </c:pt>
                <c:pt idx="49">
                  <c:v>3.3</c:v>
                </c:pt>
                <c:pt idx="50">
                  <c:v>3</c:v>
                </c:pt>
                <c:pt idx="51">
                  <c:v>2.8</c:v>
                </c:pt>
                <c:pt idx="52">
                  <c:v>2.6</c:v>
                </c:pt>
                <c:pt idx="53">
                  <c:v>2.4</c:v>
                </c:pt>
                <c:pt idx="54">
                  <c:v>2.4</c:v>
                </c:pt>
                <c:pt idx="55">
                  <c:v>2.2999999999999998</c:v>
                </c:pt>
                <c:pt idx="56">
                  <c:v>2.2999999999999998</c:v>
                </c:pt>
                <c:pt idx="57">
                  <c:v>2.2000000000000002</c:v>
                </c:pt>
                <c:pt idx="58">
                  <c:v>2.1</c:v>
                </c:pt>
                <c:pt idx="59">
                  <c:v>2.2000000000000002</c:v>
                </c:pt>
                <c:pt idx="60">
                  <c:v>2.2000000000000002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2.2000000000000002</c:v>
                </c:pt>
                <c:pt idx="66">
                  <c:v>2.4</c:v>
                </c:pt>
                <c:pt idx="67">
                  <c:v>2.6</c:v>
                </c:pt>
                <c:pt idx="68">
                  <c:v>2.7</c:v>
                </c:pt>
                <c:pt idx="69">
                  <c:v>3</c:v>
                </c:pt>
                <c:pt idx="70">
                  <c:v>3.3</c:v>
                </c:pt>
                <c:pt idx="71">
                  <c:v>3.6</c:v>
                </c:pt>
                <c:pt idx="72">
                  <c:v>4.5999999999999996</c:v>
                </c:pt>
                <c:pt idx="73">
                  <c:v>5.5</c:v>
                </c:pt>
                <c:pt idx="74">
                  <c:v>5.8</c:v>
                </c:pt>
                <c:pt idx="75">
                  <c:v>6</c:v>
                </c:pt>
                <c:pt idx="76">
                  <c:v>6.2</c:v>
                </c:pt>
                <c:pt idx="77">
                  <c:v>6.3</c:v>
                </c:pt>
                <c:pt idx="78">
                  <c:v>6.5</c:v>
                </c:pt>
                <c:pt idx="79">
                  <c:v>7</c:v>
                </c:pt>
                <c:pt idx="80">
                  <c:v>7.5</c:v>
                </c:pt>
                <c:pt idx="81">
                  <c:v>8.3000000000000007</c:v>
                </c:pt>
                <c:pt idx="82">
                  <c:v>9</c:v>
                </c:pt>
                <c:pt idx="83">
                  <c:v>9.4</c:v>
                </c:pt>
                <c:pt idx="84">
                  <c:v>9.9</c:v>
                </c:pt>
                <c:pt idx="85">
                  <c:v>9.9</c:v>
                </c:pt>
                <c:pt idx="86">
                  <c:v>8.6999999999999993</c:v>
                </c:pt>
                <c:pt idx="87">
                  <c:v>8.1</c:v>
                </c:pt>
                <c:pt idx="88">
                  <c:v>8.1</c:v>
                </c:pt>
                <c:pt idx="89">
                  <c:v>8.1</c:v>
                </c:pt>
                <c:pt idx="90">
                  <c:v>8.1</c:v>
                </c:pt>
                <c:pt idx="91">
                  <c:v>8.1</c:v>
                </c:pt>
                <c:pt idx="92">
                  <c:v>8.6</c:v>
                </c:pt>
                <c:pt idx="93">
                  <c:v>8.6</c:v>
                </c:pt>
                <c:pt idx="94">
                  <c:v>10.199999999999999</c:v>
                </c:pt>
                <c:pt idx="95">
                  <c:v>9.6999999999999993</c:v>
                </c:pt>
                <c:pt idx="96">
                  <c:v>9.9</c:v>
                </c:pt>
                <c:pt idx="97">
                  <c:v>9.6</c:v>
                </c:pt>
                <c:pt idx="98">
                  <c:v>9.1999999999999993</c:v>
                </c:pt>
                <c:pt idx="99">
                  <c:v>9.5</c:v>
                </c:pt>
                <c:pt idx="100">
                  <c:v>9.8000000000000007</c:v>
                </c:pt>
                <c:pt idx="101">
                  <c:v>10.5</c:v>
                </c:pt>
                <c:pt idx="102">
                  <c:v>9.4</c:v>
                </c:pt>
                <c:pt idx="103">
                  <c:v>8.9</c:v>
                </c:pt>
                <c:pt idx="104">
                  <c:v>8.9</c:v>
                </c:pt>
                <c:pt idx="105">
                  <c:v>9.1</c:v>
                </c:pt>
                <c:pt idx="106">
                  <c:v>9.1</c:v>
                </c:pt>
                <c:pt idx="107">
                  <c:v>9.1999999999999993</c:v>
                </c:pt>
                <c:pt idx="108">
                  <c:v>9.3000000000000007</c:v>
                </c:pt>
                <c:pt idx="109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D3-42C4-BC10-277189E3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312312"/>
        <c:axId val="260313488"/>
      </c:lineChart>
      <c:catAx>
        <c:axId val="260310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603119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60311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/>
                  <a:t>Marriages per 1000 unmarried men 15-45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0310744"/>
        <c:crosses val="autoZero"/>
        <c:crossBetween val="between"/>
      </c:valAx>
      <c:valAx>
        <c:axId val="2603134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/>
                  <a:t>Divorces per 1000 married couples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0312312"/>
        <c:crosses val="max"/>
        <c:crossBetween val="between"/>
      </c:valAx>
      <c:catAx>
        <c:axId val="260312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313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Crude</a:t>
            </a:r>
            <a:r>
              <a:rPr lang="en-US" baseline="0"/>
              <a:t> birth rate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911351706036746"/>
          <c:y val="0.13915819116360456"/>
          <c:w val="0.83056977252843389"/>
          <c:h val="0.7499010279965004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births per 1000 pop</c:v>
                </c:pt>
              </c:strCache>
            </c:strRef>
          </c:tx>
          <c:marker>
            <c:symbol val="none"/>
          </c:marker>
          <c:cat>
            <c:strRef>
              <c:f>Sheet1!$A$2:$A$111</c:f>
              <c:strCach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strCache>
            </c:strRef>
          </c:cat>
          <c:val>
            <c:numRef>
              <c:f>Sheet1!$C$2:$C$111</c:f>
              <c:numCache>
                <c:formatCode>General</c:formatCode>
                <c:ptCount val="110"/>
                <c:pt idx="0">
                  <c:v>31.6</c:v>
                </c:pt>
                <c:pt idx="1">
                  <c:v>32.200000000000003</c:v>
                </c:pt>
                <c:pt idx="2">
                  <c:v>31.8</c:v>
                </c:pt>
                <c:pt idx="3">
                  <c:v>31.6</c:v>
                </c:pt>
                <c:pt idx="4">
                  <c:v>31.4</c:v>
                </c:pt>
                <c:pt idx="5">
                  <c:v>30.8</c:v>
                </c:pt>
                <c:pt idx="6">
                  <c:v>30.4</c:v>
                </c:pt>
                <c:pt idx="7">
                  <c:v>30</c:v>
                </c:pt>
                <c:pt idx="8">
                  <c:v>29.7</c:v>
                </c:pt>
                <c:pt idx="9">
                  <c:v>29.2</c:v>
                </c:pt>
                <c:pt idx="10">
                  <c:v>28.6</c:v>
                </c:pt>
                <c:pt idx="11">
                  <c:v>27.8</c:v>
                </c:pt>
                <c:pt idx="12">
                  <c:v>28.1</c:v>
                </c:pt>
                <c:pt idx="13">
                  <c:v>28.2</c:v>
                </c:pt>
                <c:pt idx="14">
                  <c:v>28.2</c:v>
                </c:pt>
                <c:pt idx="15">
                  <c:v>26.2</c:v>
                </c:pt>
                <c:pt idx="16">
                  <c:v>26.5</c:v>
                </c:pt>
                <c:pt idx="17">
                  <c:v>26</c:v>
                </c:pt>
                <c:pt idx="18">
                  <c:v>24.8</c:v>
                </c:pt>
                <c:pt idx="19">
                  <c:v>24.2</c:v>
                </c:pt>
                <c:pt idx="20">
                  <c:v>28.2</c:v>
                </c:pt>
                <c:pt idx="21">
                  <c:v>27.4</c:v>
                </c:pt>
                <c:pt idx="22">
                  <c:v>25.9</c:v>
                </c:pt>
                <c:pt idx="23">
                  <c:v>26</c:v>
                </c:pt>
                <c:pt idx="24">
                  <c:v>25.1</c:v>
                </c:pt>
                <c:pt idx="25">
                  <c:v>24.2</c:v>
                </c:pt>
                <c:pt idx="26">
                  <c:v>23.8</c:v>
                </c:pt>
                <c:pt idx="27">
                  <c:v>23.1</c:v>
                </c:pt>
                <c:pt idx="28">
                  <c:v>23.3</c:v>
                </c:pt>
                <c:pt idx="29">
                  <c:v>22.8</c:v>
                </c:pt>
                <c:pt idx="30">
                  <c:v>23.1</c:v>
                </c:pt>
                <c:pt idx="31">
                  <c:v>22.2</c:v>
                </c:pt>
                <c:pt idx="32">
                  <c:v>22</c:v>
                </c:pt>
                <c:pt idx="33">
                  <c:v>20.8</c:v>
                </c:pt>
                <c:pt idx="34">
                  <c:v>20.6</c:v>
                </c:pt>
                <c:pt idx="35">
                  <c:v>20.2</c:v>
                </c:pt>
                <c:pt idx="36">
                  <c:v>20.2</c:v>
                </c:pt>
                <c:pt idx="37">
                  <c:v>19.8</c:v>
                </c:pt>
                <c:pt idx="38">
                  <c:v>20.5</c:v>
                </c:pt>
                <c:pt idx="39">
                  <c:v>20.6</c:v>
                </c:pt>
                <c:pt idx="40">
                  <c:v>20.8</c:v>
                </c:pt>
                <c:pt idx="41">
                  <c:v>20.3</c:v>
                </c:pt>
                <c:pt idx="42">
                  <c:v>21</c:v>
                </c:pt>
                <c:pt idx="43">
                  <c:v>23</c:v>
                </c:pt>
                <c:pt idx="44">
                  <c:v>24</c:v>
                </c:pt>
                <c:pt idx="45">
                  <c:v>22.6</c:v>
                </c:pt>
                <c:pt idx="46">
                  <c:v>30.2</c:v>
                </c:pt>
                <c:pt idx="47">
                  <c:v>27.8</c:v>
                </c:pt>
                <c:pt idx="48">
                  <c:v>25.3</c:v>
                </c:pt>
                <c:pt idx="49">
                  <c:v>23.7</c:v>
                </c:pt>
                <c:pt idx="50">
                  <c:v>22.7</c:v>
                </c:pt>
                <c:pt idx="51">
                  <c:v>22.3</c:v>
                </c:pt>
                <c:pt idx="52">
                  <c:v>22.3</c:v>
                </c:pt>
                <c:pt idx="53">
                  <c:v>21.7</c:v>
                </c:pt>
                <c:pt idx="54">
                  <c:v>21.5</c:v>
                </c:pt>
                <c:pt idx="55">
                  <c:v>21.3</c:v>
                </c:pt>
                <c:pt idx="56">
                  <c:v>21.3</c:v>
                </c:pt>
                <c:pt idx="57">
                  <c:v>21.2</c:v>
                </c:pt>
                <c:pt idx="58">
                  <c:v>21.2</c:v>
                </c:pt>
                <c:pt idx="59">
                  <c:v>21.4</c:v>
                </c:pt>
                <c:pt idx="60">
                  <c:v>20.8</c:v>
                </c:pt>
                <c:pt idx="61">
                  <c:v>21.3</c:v>
                </c:pt>
                <c:pt idx="62">
                  <c:v>20.9</c:v>
                </c:pt>
                <c:pt idx="63">
                  <c:v>20.9</c:v>
                </c:pt>
                <c:pt idx="64">
                  <c:v>20.7</c:v>
                </c:pt>
                <c:pt idx="65">
                  <c:v>19.899999999999999</c:v>
                </c:pt>
                <c:pt idx="66">
                  <c:v>19.2</c:v>
                </c:pt>
                <c:pt idx="67">
                  <c:v>18.899999999999999</c:v>
                </c:pt>
                <c:pt idx="68">
                  <c:v>18.600000000000001</c:v>
                </c:pt>
                <c:pt idx="69">
                  <c:v>19.2</c:v>
                </c:pt>
                <c:pt idx="70">
                  <c:v>18.3</c:v>
                </c:pt>
                <c:pt idx="71">
                  <c:v>17.2</c:v>
                </c:pt>
                <c:pt idx="72">
                  <c:v>16.100000000000001</c:v>
                </c:pt>
                <c:pt idx="73">
                  <c:v>14.5</c:v>
                </c:pt>
                <c:pt idx="74">
                  <c:v>13.7</c:v>
                </c:pt>
                <c:pt idx="75">
                  <c:v>13</c:v>
                </c:pt>
                <c:pt idx="76">
                  <c:v>12.9</c:v>
                </c:pt>
                <c:pt idx="77">
                  <c:v>12.5</c:v>
                </c:pt>
                <c:pt idx="78">
                  <c:v>12.6</c:v>
                </c:pt>
                <c:pt idx="79">
                  <c:v>12.5</c:v>
                </c:pt>
                <c:pt idx="80">
                  <c:v>12.8</c:v>
                </c:pt>
                <c:pt idx="81">
                  <c:v>12.5</c:v>
                </c:pt>
                <c:pt idx="82">
                  <c:v>12</c:v>
                </c:pt>
                <c:pt idx="83">
                  <c:v>11.8</c:v>
                </c:pt>
                <c:pt idx="84">
                  <c:v>12.1</c:v>
                </c:pt>
                <c:pt idx="85">
                  <c:v>12.3</c:v>
                </c:pt>
                <c:pt idx="86">
                  <c:v>12.7</c:v>
                </c:pt>
                <c:pt idx="87">
                  <c:v>12.7</c:v>
                </c:pt>
                <c:pt idx="88">
                  <c:v>12.6</c:v>
                </c:pt>
                <c:pt idx="89">
                  <c:v>12.7</c:v>
                </c:pt>
                <c:pt idx="90">
                  <c:v>13.2</c:v>
                </c:pt>
                <c:pt idx="91">
                  <c:v>13.2</c:v>
                </c:pt>
                <c:pt idx="92">
                  <c:v>13</c:v>
                </c:pt>
                <c:pt idx="93">
                  <c:v>12.8</c:v>
                </c:pt>
                <c:pt idx="94">
                  <c:v>12.7</c:v>
                </c:pt>
                <c:pt idx="95">
                  <c:v>12.3</c:v>
                </c:pt>
                <c:pt idx="96">
                  <c:v>12.2</c:v>
                </c:pt>
                <c:pt idx="97">
                  <c:v>12.3</c:v>
                </c:pt>
                <c:pt idx="98">
                  <c:v>12.7</c:v>
                </c:pt>
                <c:pt idx="99">
                  <c:v>12.7</c:v>
                </c:pt>
                <c:pt idx="100">
                  <c:v>13</c:v>
                </c:pt>
                <c:pt idx="101">
                  <c:v>12.6</c:v>
                </c:pt>
                <c:pt idx="102">
                  <c:v>12.5</c:v>
                </c:pt>
                <c:pt idx="103">
                  <c:v>12.3</c:v>
                </c:pt>
                <c:pt idx="104">
                  <c:v>11.9</c:v>
                </c:pt>
                <c:pt idx="105">
                  <c:v>11.5</c:v>
                </c:pt>
                <c:pt idx="106">
                  <c:v>11.3</c:v>
                </c:pt>
                <c:pt idx="107">
                  <c:v>11.1</c:v>
                </c:pt>
                <c:pt idx="108">
                  <c:v>11.2</c:v>
                </c:pt>
                <c:pt idx="109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4-4E76-957B-7F32701B4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0312704"/>
        <c:axId val="260306432"/>
      </c:lineChart>
      <c:catAx>
        <c:axId val="2603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603064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60306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/>
                  <a:t>Births per 1000 population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0312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vrouwen 46-62 </a:t>
            </a:r>
            <a:r>
              <a:rPr lang="en-US"/>
              <a:t>kinderloos in 2003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kinderloos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Sheet2!$A$3:$A$5</c:f>
              <c:strCache>
                <c:ptCount val="3"/>
                <c:pt idx="0">
                  <c:v>Laag</c:v>
                </c:pt>
                <c:pt idx="1">
                  <c:v>Middelbaar</c:v>
                </c:pt>
                <c:pt idx="2">
                  <c:v>Hoog</c:v>
                </c:pt>
              </c:strCache>
            </c:strRef>
          </c:cat>
          <c:val>
            <c:numRef>
              <c:f>Sheet2!$B$3:$B$5</c:f>
              <c:numCache>
                <c:formatCode>General</c:formatCode>
                <c:ptCount val="3"/>
                <c:pt idx="0">
                  <c:v>9</c:v>
                </c:pt>
                <c:pt idx="1">
                  <c:v>14.5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2-4D62-9756-1FDD97087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348032"/>
        <c:axId val="226350208"/>
      </c:barChart>
      <c:catAx>
        <c:axId val="22634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Opleidingsniveau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26350208"/>
        <c:crosses val="autoZero"/>
        <c:auto val="1"/>
        <c:lblAlgn val="ctr"/>
        <c:lblOffset val="100"/>
        <c:noMultiLvlLbl val="0"/>
      </c:catAx>
      <c:valAx>
        <c:axId val="22635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34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Women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1971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Sheet1!$C$10:$G$10</c:f>
              <c:strCache>
                <c:ptCount val="5"/>
                <c:pt idx="0">
                  <c:v>15-25 </c:v>
                </c:pt>
                <c:pt idx="1">
                  <c:v>25-35 </c:v>
                </c:pt>
                <c:pt idx="2">
                  <c:v>35-45 </c:v>
                </c:pt>
                <c:pt idx="3">
                  <c:v>45-55 </c:v>
                </c:pt>
                <c:pt idx="4">
                  <c:v>55-65 </c:v>
                </c:pt>
              </c:strCache>
            </c:strRef>
          </c:cat>
          <c:val>
            <c:numRef>
              <c:f>Sheet1!$C$11:$G$11</c:f>
              <c:numCache>
                <c:formatCode>0.0</c:formatCode>
                <c:ptCount val="5"/>
                <c:pt idx="0">
                  <c:v>3.9858281665190436</c:v>
                </c:pt>
                <c:pt idx="1">
                  <c:v>3.5799522673031028</c:v>
                </c:pt>
                <c:pt idx="2">
                  <c:v>2.9139072847682117</c:v>
                </c:pt>
                <c:pt idx="3">
                  <c:v>4.986149584487535</c:v>
                </c:pt>
                <c:pt idx="4">
                  <c:v>12.995245641838352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2E-4460-9DF8-6E1D9E4AC658}"/>
            </c:ext>
          </c:extLst>
        </c:ser>
        <c:ser>
          <c:idx val="4"/>
          <c:order val="1"/>
          <c:tx>
            <c:strRef>
              <c:f>Sheet1!$B$18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Sheet1!$C$10:$G$10</c:f>
              <c:strCache>
                <c:ptCount val="5"/>
                <c:pt idx="0">
                  <c:v>15-25 </c:v>
                </c:pt>
                <c:pt idx="1">
                  <c:v>25-35 </c:v>
                </c:pt>
                <c:pt idx="2">
                  <c:v>35-45 </c:v>
                </c:pt>
                <c:pt idx="3">
                  <c:v>45-55 </c:v>
                </c:pt>
                <c:pt idx="4">
                  <c:v>55-65 </c:v>
                </c:pt>
              </c:strCache>
            </c:strRef>
          </c:cat>
          <c:val>
            <c:numRef>
              <c:f>Sheet1!$C$18:$G$18</c:f>
              <c:numCache>
                <c:formatCode>0.0</c:formatCode>
                <c:ptCount val="5"/>
                <c:pt idx="0">
                  <c:v>16.475862380214522</c:v>
                </c:pt>
                <c:pt idx="1">
                  <c:v>18.938632700555072</c:v>
                </c:pt>
                <c:pt idx="2">
                  <c:v>9.3217701376027868</c:v>
                </c:pt>
                <c:pt idx="3">
                  <c:v>11.243436463826761</c:v>
                </c:pt>
                <c:pt idx="4">
                  <c:v>19.427165277178993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2E-4460-9DF8-6E1D9E4AC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2352"/>
        <c:axId val="139502336"/>
      </c:lineChart>
      <c:catAx>
        <c:axId val="13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02336"/>
        <c:crosses val="autoZero"/>
        <c:auto val="1"/>
        <c:lblAlgn val="ctr"/>
        <c:lblOffset val="100"/>
        <c:noMultiLvlLbl val="0"/>
      </c:catAx>
      <c:valAx>
        <c:axId val="139502336"/>
        <c:scaling>
          <c:orientation val="minMax"/>
          <c:max val="3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9492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1"/>
              <a:t>Men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1971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Sheet1!$C$1:$G$1</c:f>
              <c:strCache>
                <c:ptCount val="5"/>
                <c:pt idx="0">
                  <c:v>15-25 </c:v>
                </c:pt>
                <c:pt idx="1">
                  <c:v>25-35 </c:v>
                </c:pt>
                <c:pt idx="2">
                  <c:v>35-45 </c:v>
                </c:pt>
                <c:pt idx="3">
                  <c:v>45-55 </c:v>
                </c:pt>
                <c:pt idx="4">
                  <c:v>55-65 </c:v>
                </c:pt>
              </c:strCache>
            </c:strRef>
          </c:cat>
          <c:val>
            <c:numRef>
              <c:f>Sheet1!$C$2:$G$2</c:f>
              <c:numCache>
                <c:formatCode>0.0</c:formatCode>
                <c:ptCount val="5"/>
                <c:pt idx="0">
                  <c:v>4.6335299073294021</c:v>
                </c:pt>
                <c:pt idx="1">
                  <c:v>6.783369803063457</c:v>
                </c:pt>
                <c:pt idx="2">
                  <c:v>4.3701799485861184</c:v>
                </c:pt>
                <c:pt idx="3">
                  <c:v>3.1884057971014492</c:v>
                </c:pt>
                <c:pt idx="4">
                  <c:v>4.401408450704225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89-40B4-BD32-91DE98617057}"/>
            </c:ext>
          </c:extLst>
        </c:ser>
        <c:ser>
          <c:idx val="4"/>
          <c:order val="1"/>
          <c:tx>
            <c:strRef>
              <c:f>Sheet1!$B$9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Sheet1!$C$1:$G$1</c:f>
              <c:strCache>
                <c:ptCount val="5"/>
                <c:pt idx="0">
                  <c:v>15-25 </c:v>
                </c:pt>
                <c:pt idx="1">
                  <c:v>25-35 </c:v>
                </c:pt>
                <c:pt idx="2">
                  <c:v>35-45 </c:v>
                </c:pt>
                <c:pt idx="3">
                  <c:v>45-55 </c:v>
                </c:pt>
                <c:pt idx="4">
                  <c:v>55-65 </c:v>
                </c:pt>
              </c:strCache>
            </c:strRef>
          </c:cat>
          <c:val>
            <c:numRef>
              <c:f>Sheet1!$C$9:$G$9</c:f>
              <c:numCache>
                <c:formatCode>0.0</c:formatCode>
                <c:ptCount val="5"/>
                <c:pt idx="0">
                  <c:v>14.069303109466485</c:v>
                </c:pt>
                <c:pt idx="1">
                  <c:v>27.884330867518493</c:v>
                </c:pt>
                <c:pt idx="2">
                  <c:v>19.195242302899874</c:v>
                </c:pt>
                <c:pt idx="3">
                  <c:v>16.796638641921099</c:v>
                </c:pt>
                <c:pt idx="4">
                  <c:v>15.41804587910284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89-40B4-BD32-91DE98617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91872"/>
        <c:axId val="138997760"/>
      </c:lineChart>
      <c:catAx>
        <c:axId val="13899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97760"/>
        <c:crosses val="autoZero"/>
        <c:auto val="1"/>
        <c:lblAlgn val="ctr"/>
        <c:lblOffset val="100"/>
        <c:noMultiLvlLbl val="0"/>
      </c:catAx>
      <c:valAx>
        <c:axId val="1389977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8991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10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Mannen en vrouwen in 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Mannen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Sheet1!$C$4:$I$4</c:f>
              <c:strCache>
                <c:ptCount val="7"/>
                <c:pt idx="0">
                  <c:v>15-25 </c:v>
                </c:pt>
                <c:pt idx="1">
                  <c:v>25-35 </c:v>
                </c:pt>
                <c:pt idx="2">
                  <c:v>35-45 </c:v>
                </c:pt>
                <c:pt idx="3">
                  <c:v>45-55 </c:v>
                </c:pt>
                <c:pt idx="4">
                  <c:v>55-65 </c:v>
                </c:pt>
                <c:pt idx="5">
                  <c:v>65-75 </c:v>
                </c:pt>
                <c:pt idx="6">
                  <c:v>75  of ouder</c:v>
                </c:pt>
              </c:strCache>
            </c:strRef>
          </c:cat>
          <c:val>
            <c:numRef>
              <c:f>Sheet1!$C$3:$I$3</c:f>
              <c:numCache>
                <c:formatCode>0.0</c:formatCode>
                <c:ptCount val="7"/>
                <c:pt idx="0">
                  <c:v>14.069303109466485</c:v>
                </c:pt>
                <c:pt idx="1">
                  <c:v>27.884330867518493</c:v>
                </c:pt>
                <c:pt idx="2">
                  <c:v>19.195242302899874</c:v>
                </c:pt>
                <c:pt idx="3">
                  <c:v>16.796638641921099</c:v>
                </c:pt>
                <c:pt idx="4">
                  <c:v>15.41804587910284</c:v>
                </c:pt>
                <c:pt idx="5">
                  <c:v>15.437544264111917</c:v>
                </c:pt>
                <c:pt idx="6">
                  <c:v>23.906733099236149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7-491A-8FA7-C57786F4DA89}"/>
            </c:ext>
          </c:extLst>
        </c:ser>
        <c:ser>
          <c:idx val="1"/>
          <c:order val="1"/>
          <c:tx>
            <c:v>Vrouwen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Sheet1!$C$4:$I$4</c:f>
              <c:strCache>
                <c:ptCount val="7"/>
                <c:pt idx="0">
                  <c:v>15-25 </c:v>
                </c:pt>
                <c:pt idx="1">
                  <c:v>25-35 </c:v>
                </c:pt>
                <c:pt idx="2">
                  <c:v>35-45 </c:v>
                </c:pt>
                <c:pt idx="3">
                  <c:v>45-55 </c:v>
                </c:pt>
                <c:pt idx="4">
                  <c:v>55-65 </c:v>
                </c:pt>
                <c:pt idx="5">
                  <c:v>65-75 </c:v>
                </c:pt>
                <c:pt idx="6">
                  <c:v>75  of ouder</c:v>
                </c:pt>
              </c:strCache>
            </c:strRef>
          </c:cat>
          <c:val>
            <c:numRef>
              <c:f>Sheet1!$C$6:$I$6</c:f>
              <c:numCache>
                <c:formatCode>0.0</c:formatCode>
                <c:ptCount val="7"/>
                <c:pt idx="0">
                  <c:v>16.475862380214522</c:v>
                </c:pt>
                <c:pt idx="1">
                  <c:v>18.938632700555072</c:v>
                </c:pt>
                <c:pt idx="2">
                  <c:v>9.3217701376027868</c:v>
                </c:pt>
                <c:pt idx="3">
                  <c:v>11.243436463826761</c:v>
                </c:pt>
                <c:pt idx="4">
                  <c:v>19.427165277178993</c:v>
                </c:pt>
                <c:pt idx="5">
                  <c:v>31.264722109116278</c:v>
                </c:pt>
                <c:pt idx="6">
                  <c:v>54.043244735233728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67-491A-8FA7-C57786F4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623640"/>
        <c:axId val="440623968"/>
      </c:lineChart>
      <c:catAx>
        <c:axId val="44062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23968"/>
        <c:crosses val="autoZero"/>
        <c:auto val="1"/>
        <c:lblAlgn val="ctr"/>
        <c:lblOffset val="100"/>
        <c:noMultiLvlLbl val="0"/>
      </c:catAx>
      <c:valAx>
        <c:axId val="4406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2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AFA2-7F6F-4AF0-81E3-E25AF1C6541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63182-8781-41D3-B219-28088757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774A-736D-4B4A-9202-1B77641DAF0A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603F-F631-4807-A79C-2CBCFCB7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5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2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1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5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073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46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776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6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3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6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0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052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4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8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45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65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7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34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95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3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3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2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75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2FE2-0641-41DA-9574-B991B63554F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44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2FE2-0641-41DA-9574-B991B63554F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3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men become older, they marry and start a family, and behave more responsibly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19E2-DD16-4891-BB7A-5DE8CC6EC709}" type="slidenum">
              <a:rPr lang="nl-NL" smtClean="0"/>
              <a:pPr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3036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2FE2-0641-41DA-9574-B991B63554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4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2FE2-0641-41DA-9574-B991B63554F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8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603F-F631-4807-A79C-2CBCFCB7DC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2FE2-0641-41DA-9574-B991B63554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EB61-DB09-4667-8E36-8964896A9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9402-4104-45E7-8A8A-FC05096A388A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AA46-DEFB-4EE7-B479-BDFC24B9279E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8417-7773-48B9-B2DF-FE1EFFDB2F95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C5D-FB74-4CDC-934B-1E9C80BB8C53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F1BA-A86E-4C6D-987B-29D6D3058E82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4175-E171-4FF3-BA70-E07FA072CE73}" type="datetime1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C689-0A3A-4B36-8573-E7D8FB605E61}" type="datetime1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A5D-401C-4611-8CB8-8AC62156AE16}" type="datetime1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927-56D7-48F6-BE76-F971F83FAD7B}" type="datetime1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A4F-9722-4B8F-B68D-1FDCDFB7C063}" type="datetime1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67EE-6A62-4152-AB4D-2452924821C9}" type="datetime1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Kalmijn, Inleiding Sociologie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4A73-7C37-45AD-B6DE-9B2CBD2913A1}" type="datetime1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Kalmijn, Inleiding Sociologie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0A6E-C3EF-447E-923E-CAC211D3A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171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Matthijs Kalmijn</a:t>
            </a:r>
          </a:p>
          <a:p>
            <a:r>
              <a:rPr lang="en-US"/>
              <a:t>2016-2017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De Tweede Demografische Transitie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 descr="https://collab.iisg.nl/image/image_gallery?uuid=0ef4ff1c-3f49-4484-934f-7009661f01e8&amp;groupId=11175&amp;t=1257234994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89536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hNqLK1hVZNQ/TfDmsVQhI8I/AAAAAAAAAD0/Xij3D-Bwy7o/s1600/crosby-mitchell-clap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06" y="4725144"/>
            <a:ext cx="321669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35" y="4725145"/>
            <a:ext cx="303221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8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Negatief</a:t>
            </a:r>
            <a:r>
              <a:rPr lang="en-US" dirty="0"/>
              <a:t> </a:t>
            </a:r>
            <a:r>
              <a:rPr lang="en-US" dirty="0" err="1"/>
              <a:t>perspectief</a:t>
            </a:r>
            <a:r>
              <a:rPr lang="en-US" dirty="0"/>
              <a:t>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Positief</a:t>
            </a:r>
            <a:r>
              <a:rPr lang="en-US" dirty="0"/>
              <a:t> </a:t>
            </a:r>
            <a:r>
              <a:rPr lang="en-US" dirty="0" err="1"/>
              <a:t>perspectief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Erosie van huwelijk en gezin</a:t>
            </a:r>
          </a:p>
          <a:p>
            <a:r>
              <a:rPr lang="nl-NL" dirty="0"/>
              <a:t>Toenemende individualisering</a:t>
            </a:r>
            <a:endParaRPr lang="en-US" dirty="0"/>
          </a:p>
          <a:p>
            <a:r>
              <a:rPr lang="en-US" dirty="0" err="1"/>
              <a:t>Gemiste</a:t>
            </a:r>
            <a:r>
              <a:rPr lang="en-US" dirty="0"/>
              <a:t> </a:t>
            </a:r>
            <a:r>
              <a:rPr lang="en-US" dirty="0" err="1"/>
              <a:t>voordelen</a:t>
            </a:r>
            <a:r>
              <a:rPr lang="en-US" dirty="0"/>
              <a:t> van het </a:t>
            </a:r>
            <a:r>
              <a:rPr lang="en-US" dirty="0" err="1"/>
              <a:t>huwelijk</a:t>
            </a:r>
            <a:endParaRPr lang="en-US" dirty="0"/>
          </a:p>
          <a:p>
            <a:r>
              <a:rPr lang="en-US" dirty="0" err="1"/>
              <a:t>Negatieve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van </a:t>
            </a:r>
            <a:r>
              <a:rPr lang="en-US" dirty="0" err="1"/>
              <a:t>scheiding</a:t>
            </a:r>
            <a:endParaRPr lang="en-US" dirty="0"/>
          </a:p>
          <a:p>
            <a:r>
              <a:rPr lang="en-US" dirty="0" err="1"/>
              <a:t>Problemen</a:t>
            </a:r>
            <a:r>
              <a:rPr lang="en-US" dirty="0"/>
              <a:t> in </a:t>
            </a:r>
            <a:r>
              <a:rPr lang="en-US" dirty="0" err="1"/>
              <a:t>stiefgezinnen</a:t>
            </a:r>
            <a:endParaRPr lang="en-US" dirty="0"/>
          </a:p>
          <a:p>
            <a:r>
              <a:rPr lang="nl-NL" dirty="0"/>
              <a:t>Nadelen van kinderloosheid op oudere leeftijd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Toenemende</a:t>
            </a:r>
            <a:r>
              <a:rPr lang="en-US" dirty="0"/>
              <a:t> </a:t>
            </a:r>
            <a:r>
              <a:rPr lang="en-US" dirty="0" err="1"/>
              <a:t>vrijheid</a:t>
            </a:r>
            <a:r>
              <a:rPr lang="en-US" dirty="0"/>
              <a:t> (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‘vast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huwelijk</a:t>
            </a:r>
            <a:r>
              <a:rPr lang="en-US" dirty="0"/>
              <a:t>’)</a:t>
            </a:r>
          </a:p>
          <a:p>
            <a:r>
              <a:rPr lang="en-US" dirty="0" err="1"/>
              <a:t>Vrienden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netwerken</a:t>
            </a:r>
            <a:r>
              <a:rPr lang="en-US" dirty="0"/>
              <a:t> </a:t>
            </a:r>
            <a:r>
              <a:rPr lang="en-US" dirty="0" err="1"/>
              <a:t>compenseren</a:t>
            </a:r>
            <a:endParaRPr lang="en-US" dirty="0"/>
          </a:p>
          <a:p>
            <a:r>
              <a:rPr lang="nl-NL" dirty="0"/>
              <a:t>Model van sequenti</a:t>
            </a:r>
            <a:r>
              <a:rPr lang="en-US" dirty="0"/>
              <a:t>ë</a:t>
            </a:r>
            <a:r>
              <a:rPr lang="nl-NL" dirty="0"/>
              <a:t>le monogamie</a:t>
            </a:r>
          </a:p>
          <a:p>
            <a:r>
              <a:rPr lang="nl-NL" dirty="0"/>
              <a:t>Voordelen van kleine(re) gezinnen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Debat</a:t>
            </a:r>
            <a:r>
              <a:rPr lang="en-US" dirty="0"/>
              <a:t> over de SDT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4492-EA42-4002-A769-1376976F1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Verklaringsvragen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Waarom is de huwelijksgeneigdheid afgenomen?</a:t>
            </a:r>
          </a:p>
          <a:p>
            <a:r>
              <a:rPr lang="nl-NL" dirty="0"/>
              <a:t>Waarom is het kindertal gedaald?</a:t>
            </a:r>
          </a:p>
          <a:p>
            <a:r>
              <a:rPr lang="nl-NL" dirty="0"/>
              <a:t>Waarom  is de echtscheidingskans toegenomen?</a:t>
            </a:r>
          </a:p>
          <a:p>
            <a:pPr lvl="1"/>
            <a:endParaRPr lang="nl-NL" dirty="0"/>
          </a:p>
          <a:p>
            <a:r>
              <a:rPr lang="nl-NL" dirty="0"/>
              <a:t>Algemenere verklaringsvraag</a:t>
            </a:r>
          </a:p>
          <a:p>
            <a:pPr lvl="1"/>
            <a:r>
              <a:rPr lang="nl-NL" dirty="0"/>
              <a:t>Waarom is het gezinsinstituut zwakker geworden?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7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Period or cohort explanations?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Cohort =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geboren</a:t>
            </a:r>
            <a:r>
              <a:rPr lang="en-US" dirty="0"/>
              <a:t> in </a:t>
            </a:r>
            <a:r>
              <a:rPr lang="en-US" dirty="0" err="1"/>
              <a:t>jaar</a:t>
            </a:r>
            <a:r>
              <a:rPr lang="en-US" dirty="0"/>
              <a:t> X = </a:t>
            </a:r>
            <a:r>
              <a:rPr lang="en-US" dirty="0" err="1"/>
              <a:t>geboortegeneratie</a:t>
            </a:r>
            <a:endParaRPr lang="en-US" dirty="0"/>
          </a:p>
          <a:p>
            <a:r>
              <a:rPr lang="en-US" dirty="0"/>
              <a:t>Cohort ≠ </a:t>
            </a:r>
            <a:r>
              <a:rPr lang="en-US" dirty="0" err="1"/>
              <a:t>familiale</a:t>
            </a:r>
            <a:r>
              <a:rPr lang="en-US" dirty="0"/>
              <a:t> </a:t>
            </a:r>
            <a:r>
              <a:rPr lang="en-US" dirty="0" err="1"/>
              <a:t>generatie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Verandering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ontstaan</a:t>
            </a:r>
            <a:r>
              <a:rPr lang="en-US" dirty="0"/>
              <a:t> </a:t>
            </a:r>
            <a:r>
              <a:rPr lang="en-US" dirty="0" err="1"/>
              <a:t>doordat</a:t>
            </a:r>
            <a:endParaRPr lang="en-US" dirty="0"/>
          </a:p>
          <a:p>
            <a:pPr lvl="1"/>
            <a:r>
              <a:rPr lang="en-US" dirty="0" err="1"/>
              <a:t>Mensen</a:t>
            </a:r>
            <a:r>
              <a:rPr lang="en-US" dirty="0"/>
              <a:t> van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leeftijden</a:t>
            </a:r>
            <a:r>
              <a:rPr lang="en-US" dirty="0"/>
              <a:t> </a:t>
            </a:r>
            <a:r>
              <a:rPr lang="en-US" dirty="0" err="1"/>
              <a:t>tegelijk</a:t>
            </a:r>
            <a:r>
              <a:rPr lang="en-US" dirty="0"/>
              <a:t> </a:t>
            </a:r>
            <a:r>
              <a:rPr lang="en-US" dirty="0" err="1"/>
              <a:t>veranderen</a:t>
            </a:r>
            <a:r>
              <a:rPr lang="en-US" dirty="0"/>
              <a:t> door </a:t>
            </a: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veranderingen</a:t>
            </a:r>
            <a:endParaRPr lang="en-US" dirty="0"/>
          </a:p>
          <a:p>
            <a:pPr lvl="1"/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specifiek</a:t>
            </a:r>
            <a:r>
              <a:rPr lang="en-US" dirty="0"/>
              <a:t> cohort </a:t>
            </a:r>
            <a:r>
              <a:rPr lang="en-US" dirty="0" err="1"/>
              <a:t>anders</a:t>
            </a:r>
            <a:r>
              <a:rPr lang="en-US" dirty="0"/>
              <a:t> is door </a:t>
            </a:r>
            <a:r>
              <a:rPr lang="en-US" dirty="0" err="1"/>
              <a:t>historische</a:t>
            </a:r>
            <a:r>
              <a:rPr lang="en-US" dirty="0"/>
              <a:t> </a:t>
            </a:r>
            <a:r>
              <a:rPr lang="en-US" dirty="0" err="1"/>
              <a:t>ervaringen</a:t>
            </a:r>
            <a:r>
              <a:rPr lang="en-US" dirty="0"/>
              <a:t> (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jeugd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12</a:t>
            </a:fld>
            <a:endParaRPr lang="en-US"/>
          </a:p>
        </p:txBody>
      </p:sp>
      <p:sp>
        <p:nvSpPr>
          <p:cNvPr id="5" name="Arrow: Left 4"/>
          <p:cNvSpPr/>
          <p:nvPr/>
        </p:nvSpPr>
        <p:spPr>
          <a:xfrm rot="19334394">
            <a:off x="6972299" y="3464971"/>
            <a:ext cx="1295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periode</a:t>
            </a:r>
            <a:endParaRPr lang="en-US" dirty="0"/>
          </a:p>
        </p:txBody>
      </p:sp>
      <p:sp>
        <p:nvSpPr>
          <p:cNvPr id="6" name="Arrow: Left 5"/>
          <p:cNvSpPr/>
          <p:nvPr/>
        </p:nvSpPr>
        <p:spPr>
          <a:xfrm rot="1937609">
            <a:off x="6906714" y="5700727"/>
            <a:ext cx="1295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cohort</a:t>
            </a:r>
          </a:p>
        </p:txBody>
      </p:sp>
      <p:sp>
        <p:nvSpPr>
          <p:cNvPr id="7" name="Multiplication Sign 6"/>
          <p:cNvSpPr/>
          <p:nvPr/>
        </p:nvSpPr>
        <p:spPr>
          <a:xfrm>
            <a:off x="3155515" y="2049463"/>
            <a:ext cx="2832970" cy="2759075"/>
          </a:xfrm>
          <a:prstGeom prst="mathMultiply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cohort-</a:t>
            </a:r>
            <a:r>
              <a:rPr lang="en-US" dirty="0" err="1"/>
              <a:t>effecten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Afbeeldingsresulta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505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Silent Revolution by Ronald Ingle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565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3" y="1862050"/>
            <a:ext cx="2452688" cy="38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Toenemende</a:t>
            </a:r>
            <a:r>
              <a:rPr lang="en-US" sz="1400" dirty="0"/>
              <a:t> marriage focus in 50s door </a:t>
            </a:r>
            <a:r>
              <a:rPr lang="en-US" sz="1400" dirty="0" err="1"/>
              <a:t>mensen</a:t>
            </a:r>
            <a:r>
              <a:rPr lang="en-US" sz="1400" dirty="0"/>
              <a:t> </a:t>
            </a:r>
            <a:r>
              <a:rPr lang="en-US" sz="1400" dirty="0" err="1"/>
              <a:t>opgegroeid</a:t>
            </a:r>
            <a:r>
              <a:rPr lang="en-US" sz="1400" dirty="0"/>
              <a:t> in </a:t>
            </a:r>
            <a:r>
              <a:rPr lang="en-US" sz="1400" dirty="0" err="1"/>
              <a:t>jaren</a:t>
            </a:r>
            <a:r>
              <a:rPr lang="en-US" sz="1400" dirty="0"/>
              <a:t> 30-40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5943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Opkomst</a:t>
            </a:r>
            <a:r>
              <a:rPr lang="en-US" sz="1400" dirty="0"/>
              <a:t> </a:t>
            </a:r>
            <a:r>
              <a:rPr lang="en-US" sz="1400" dirty="0" err="1"/>
              <a:t>postmaterialistische</a:t>
            </a:r>
            <a:r>
              <a:rPr lang="en-US" sz="1400" dirty="0"/>
              <a:t> </a:t>
            </a:r>
            <a:r>
              <a:rPr lang="en-US" sz="1400" dirty="0" err="1"/>
              <a:t>waarden</a:t>
            </a:r>
            <a:r>
              <a:rPr lang="en-US" sz="1400" dirty="0"/>
              <a:t> door </a:t>
            </a:r>
            <a:r>
              <a:rPr lang="en-US" sz="1400" dirty="0" err="1"/>
              <a:t>nieuwe</a:t>
            </a:r>
            <a:r>
              <a:rPr lang="en-US" sz="1400" dirty="0"/>
              <a:t> </a:t>
            </a:r>
            <a:r>
              <a:rPr lang="en-US" sz="1400" dirty="0" err="1"/>
              <a:t>cohorten</a:t>
            </a:r>
            <a:r>
              <a:rPr lang="en-US" sz="1400" dirty="0"/>
              <a:t> </a:t>
            </a:r>
            <a:r>
              <a:rPr lang="en-US" sz="1400" dirty="0" err="1"/>
              <a:t>opgegroeid</a:t>
            </a:r>
            <a:r>
              <a:rPr lang="en-US" sz="1400" dirty="0"/>
              <a:t> in </a:t>
            </a:r>
            <a:r>
              <a:rPr lang="en-US" sz="1400" dirty="0" err="1"/>
              <a:t>welvaart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WOII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5966936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Daling</a:t>
            </a:r>
            <a:r>
              <a:rPr lang="en-US" sz="1400" dirty="0"/>
              <a:t> </a:t>
            </a:r>
            <a:r>
              <a:rPr lang="en-US" sz="1400" i="1" dirty="0"/>
              <a:t>civic engagement</a:t>
            </a:r>
            <a:r>
              <a:rPr lang="en-US" sz="1400" dirty="0"/>
              <a:t> door </a:t>
            </a:r>
            <a:r>
              <a:rPr lang="en-US" sz="1400" dirty="0" err="1"/>
              <a:t>uitsterven</a:t>
            </a:r>
            <a:r>
              <a:rPr lang="en-US" sz="1400" dirty="0"/>
              <a:t> van de </a:t>
            </a:r>
            <a:r>
              <a:rPr lang="en-US" sz="1400" i="1" dirty="0"/>
              <a:t>‘long civic generation’</a:t>
            </a:r>
          </a:p>
        </p:txBody>
      </p:sp>
      <p:sp>
        <p:nvSpPr>
          <p:cNvPr id="11" name="Multiplication Sign 10"/>
          <p:cNvSpPr/>
          <p:nvPr/>
        </p:nvSpPr>
        <p:spPr>
          <a:xfrm>
            <a:off x="3155515" y="2049463"/>
            <a:ext cx="2832970" cy="2759075"/>
          </a:xfrm>
          <a:prstGeom prst="mathMultiply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Theoretische perspectieven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2738880"/>
              </p:ext>
            </p:extLst>
          </p:nvPr>
        </p:nvGraphicFramePr>
        <p:xfrm>
          <a:off x="304800" y="1828800"/>
          <a:ext cx="8686799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Cultureel perspectief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Structureel perspectief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nl-NL" sz="2400"/>
                        <a:t>Mechanisme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Eigen preferenties</a:t>
                      </a:r>
                    </a:p>
                    <a:p>
                      <a:r>
                        <a:rPr lang="nl-NL" sz="2400"/>
                        <a:t>Preferenties anderen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Kosten</a:t>
                      </a:r>
                      <a:r>
                        <a:rPr lang="nl-NL" sz="2400" baseline="0"/>
                        <a:t> en baten</a:t>
                      </a:r>
                    </a:p>
                    <a:p>
                      <a:r>
                        <a:rPr lang="nl-NL" sz="2400" baseline="0"/>
                        <a:t>Alternatieven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nl-NL" sz="2400"/>
                        <a:t>Mensbeeld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nl-NL" sz="2400"/>
                        <a:t>Voorbeeld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2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Theoretische perspectieven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1737715"/>
              </p:ext>
            </p:extLst>
          </p:nvPr>
        </p:nvGraphicFramePr>
        <p:xfrm>
          <a:off x="304800" y="1828800"/>
          <a:ext cx="8686799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Cultureel perspectief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Structureel perspectief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nl-NL" sz="2400"/>
                        <a:t>Mechanisme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Eigen preferenties</a:t>
                      </a:r>
                    </a:p>
                    <a:p>
                      <a:r>
                        <a:rPr lang="nl-NL" sz="2400"/>
                        <a:t>Preferenties anderen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Kosten</a:t>
                      </a:r>
                      <a:r>
                        <a:rPr lang="nl-NL" sz="2400" baseline="0" dirty="0"/>
                        <a:t> en baten</a:t>
                      </a:r>
                    </a:p>
                    <a:p>
                      <a:r>
                        <a:rPr lang="nl-NL" sz="2400" baseline="0" dirty="0"/>
                        <a:t>Alternatieven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nl-NL" sz="2400"/>
                        <a:t>Mensbeeld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Gesocialiseerde mens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Rationele mens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nl-NL" sz="2400"/>
                        <a:t>Voorbeeld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7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0681003"/>
              </p:ext>
            </p:extLst>
          </p:nvPr>
        </p:nvGraphicFramePr>
        <p:xfrm>
          <a:off x="304800" y="1828800"/>
          <a:ext cx="8686799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Cultureel perspectief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Structureel perspectief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nl-NL" sz="2400"/>
                        <a:t>Mechanisme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Eigen preferenties</a:t>
                      </a:r>
                    </a:p>
                    <a:p>
                      <a:r>
                        <a:rPr lang="nl-NL" sz="2400"/>
                        <a:t>Preferenties anderen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Kosten</a:t>
                      </a:r>
                      <a:r>
                        <a:rPr lang="nl-NL" sz="2400" baseline="0"/>
                        <a:t> en baten</a:t>
                      </a:r>
                    </a:p>
                    <a:p>
                      <a:r>
                        <a:rPr lang="nl-NL" sz="2400" baseline="0"/>
                        <a:t>Alternatieven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nl-NL" sz="2400"/>
                        <a:t>Mensbeeld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Gesocialiseerde mens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Rationele mens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nl-NL" sz="2400"/>
                        <a:t>Voorbeeld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i="1"/>
                        <a:t>Attitudes </a:t>
                      </a:r>
                      <a:r>
                        <a:rPr lang="nl-NL" sz="2400" i="1" baseline="0"/>
                        <a:t>over werkende moeders</a:t>
                      </a:r>
                      <a:endParaRPr lang="en-US" sz="24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i="1" dirty="0"/>
                        <a:t>Kosten kinderopvang</a:t>
                      </a:r>
                      <a:endParaRPr lang="en-US" sz="2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7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Trouwen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2" descr="https://collab.iisg.nl/image/image_gallery?uuid=0ef4ff1c-3f49-4484-934f-7009661f01e8&amp;groupId=11175&amp;t=12572349949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106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2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A. Culturele verklaring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Verandering normen</a:t>
            </a:r>
          </a:p>
          <a:p>
            <a:r>
              <a:rPr lang="nl-NL"/>
              <a:t>Verandering waarden</a:t>
            </a:r>
          </a:p>
          <a:p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6400800" y="49713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Verschil normen en waarden?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Normen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Hokken</a:t>
            </a:r>
          </a:p>
          <a:p>
            <a:r>
              <a:rPr lang="nl-NL" dirty="0"/>
              <a:t>Bastaards</a:t>
            </a:r>
          </a:p>
          <a:p>
            <a:r>
              <a:rPr lang="nl-NL" dirty="0"/>
              <a:t>Illegitiem kind</a:t>
            </a:r>
            <a:endParaRPr lang="en-US" dirty="0"/>
          </a:p>
          <a:p>
            <a:endParaRPr lang="nl-NL" dirty="0"/>
          </a:p>
          <a:p>
            <a:r>
              <a:rPr lang="nl-NL" dirty="0"/>
              <a:t>Secularisering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sterk toegenomen acceptatie ongehuwd samenwonen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Second Demographic Transition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6" y="1484784"/>
            <a:ext cx="1807071" cy="23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97" y="1484784"/>
            <a:ext cx="1876425" cy="23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08841"/>
            <a:ext cx="5385949" cy="28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191000" y="1676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Van de </a:t>
            </a:r>
            <a:r>
              <a:rPr lang="en-US" dirty="0" err="1">
                <a:solidFill>
                  <a:srgbClr val="FF0000"/>
                </a:solidFill>
              </a:rPr>
              <a:t>Kaa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dirty="0" err="1">
                <a:solidFill>
                  <a:srgbClr val="FF0000"/>
                </a:solidFill>
              </a:rPr>
              <a:t>Lesthaeghe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Waarden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feministische golf</a:t>
            </a:r>
          </a:p>
          <a:p>
            <a:r>
              <a:rPr lang="nl-NL" dirty="0"/>
              <a:t>Individualisering</a:t>
            </a:r>
          </a:p>
          <a:p>
            <a:pPr lvl="1"/>
            <a:r>
              <a:rPr lang="nl-NL" dirty="0"/>
              <a:t>Zelfontplooiing</a:t>
            </a:r>
          </a:p>
          <a:p>
            <a:pPr lvl="1"/>
            <a:r>
              <a:rPr lang="nl-NL" dirty="0"/>
              <a:t>Autonomie</a:t>
            </a:r>
          </a:p>
          <a:p>
            <a:pPr lvl="1"/>
            <a:r>
              <a:rPr lang="nl-NL" dirty="0"/>
              <a:t>Privacy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19006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18" y="4038600"/>
            <a:ext cx="32194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53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Substituut</a:t>
            </a:r>
            <a:r>
              <a:rPr lang="en-US" dirty="0"/>
              <a:t> of </a:t>
            </a:r>
            <a:r>
              <a:rPr lang="en-US" dirty="0" err="1"/>
              <a:t>proefhuwelijk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97959" cy="37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Verklaring succesvol?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Daling huwelijksgeneigdheid grotendeels gecompenseerd door opkomst ongehuwd samenwonen</a:t>
            </a:r>
          </a:p>
          <a:p>
            <a:endParaRPr lang="nl-NL" dirty="0"/>
          </a:p>
          <a:p>
            <a:r>
              <a:rPr lang="nl-NL" dirty="0"/>
              <a:t>Ongehuwd samenwonen vooral een proefhuwelijk en niet een alternatief voor het huwelijk</a:t>
            </a:r>
          </a:p>
          <a:p>
            <a:endParaRPr lang="nl-NL" dirty="0"/>
          </a:p>
          <a:p>
            <a:r>
              <a:rPr lang="nl-NL" dirty="0"/>
              <a:t>Normen zijn veranderd, waarden minder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B. Structurele verklaring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Kosten trouwen zelf</a:t>
            </a:r>
          </a:p>
          <a:p>
            <a:r>
              <a:rPr lang="nl-NL" dirty="0"/>
              <a:t>Kosten opzetten van een zelfstandig huishouden</a:t>
            </a:r>
          </a:p>
          <a:p>
            <a:r>
              <a:rPr lang="nl-NL" dirty="0"/>
              <a:t>Lange-termijn kosten en baten</a:t>
            </a:r>
          </a:p>
          <a:p>
            <a:endParaRPr lang="nl-NL" dirty="0"/>
          </a:p>
          <a:p>
            <a:r>
              <a:rPr lang="nl-NL" dirty="0"/>
              <a:t>Norm van neo-lokaliteit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2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Economische onzekerheidshypothese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nl-NL"/>
              <a:t>Valerie Oppenheimer</a:t>
            </a:r>
          </a:p>
          <a:p>
            <a:endParaRPr lang="nl-NL"/>
          </a:p>
          <a:p>
            <a:r>
              <a:rPr lang="nl-NL"/>
              <a:t>Huwelijk is lange-termijn commitment</a:t>
            </a:r>
          </a:p>
          <a:p>
            <a:r>
              <a:rPr lang="nl-NL"/>
              <a:t>Vereist zekerheid over beroepsloopbaan</a:t>
            </a:r>
          </a:p>
          <a:p>
            <a:r>
              <a:rPr lang="nl-NL"/>
              <a:t>Onzekerheid in loopbaan leidt tot uitstel van huwelijk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8670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8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Is verklaring succesvol?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Onderwijsexpansie</a:t>
            </a:r>
          </a:p>
          <a:p>
            <a:r>
              <a:rPr lang="nl-NL"/>
              <a:t>Toenemende flexibiliteit op arbeidsmarkt</a:t>
            </a:r>
          </a:p>
          <a:p>
            <a:r>
              <a:rPr lang="nl-NL"/>
              <a:t>Uitstel maar geen afstel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5254044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75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Onzekerheid en samenwonen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/>
              <a:t>Cohabitation is a rational response to uncertainty: a flexible partnership well-suited for a flexible labor market </a:t>
            </a:r>
            <a:endParaRPr lang="en-US"/>
          </a:p>
          <a:p>
            <a:pPr lvl="1"/>
            <a:r>
              <a:rPr lang="en-US"/>
              <a:t>Melinda Mills &amp; Hans-Peter Blossfeld</a:t>
            </a:r>
          </a:p>
        </p:txBody>
      </p:sp>
    </p:spTree>
    <p:extLst>
      <p:ext uri="{BB962C8B-B14F-4D97-AF65-F5344CB8AC3E}">
        <p14:creationId xmlns:p14="http://schemas.microsoft.com/office/powerpoint/2010/main" val="111240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Kinderen krijgen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11" y="4291461"/>
            <a:ext cx="2697163" cy="211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14522"/>
            <a:ext cx="17811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25702" cy="26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84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 trends….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Eerste Demografische Transitie</a:t>
            </a:r>
          </a:p>
          <a:p>
            <a:r>
              <a:rPr lang="nl-NL"/>
              <a:t>De Baby Boom</a:t>
            </a:r>
          </a:p>
          <a:p>
            <a:r>
              <a:rPr lang="nl-NL"/>
              <a:t>Tweede Demografische Transitie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9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A. Culturele verklaring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Rationaliseringsproces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95" y="635635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</a:t>
            </a:r>
            <a:r>
              <a:rPr lang="nl-NL" dirty="0"/>
              <a:t>Rationalisering </a:t>
            </a:r>
            <a:r>
              <a:rPr lang="nl-NL" i="1" dirty="0"/>
              <a:t>is niet </a:t>
            </a:r>
            <a:r>
              <a:rPr lang="nl-NL" dirty="0"/>
              <a:t>rationele keuze theorie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8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Demografische trends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4C1F0-AF91-47BF-A4C7-E77EE5015290}" type="slidenum">
              <a:rPr lang="nl-NL" smtClean="0"/>
              <a:pPr/>
              <a:t>3</a:t>
            </a:fld>
            <a:endParaRPr lang="nl-NL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27198"/>
              </p:ext>
            </p:extLst>
          </p:nvPr>
        </p:nvGraphicFramePr>
        <p:xfrm>
          <a:off x="4427984" y="1556792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78136"/>
              </p:ext>
            </p:extLst>
          </p:nvPr>
        </p:nvGraphicFramePr>
        <p:xfrm>
          <a:off x="0" y="1556792"/>
          <a:ext cx="446449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Huwelijk heet soms nuptualiteit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Kindertal heet soms fertility of vruchtbaarheid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1219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Periode cijfers obv registraties en bevolkingscijfers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5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Rationalisering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nl-NL"/>
              <a:t>Kinderen krijgen wordt object van keuze</a:t>
            </a:r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r>
              <a:rPr lang="nl-NL"/>
              <a:t>Kindertal daalt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Mensen wilden altijd al ‘weinig’ kinderen</a:t>
            </a:r>
          </a:p>
          <a:p>
            <a:r>
              <a:rPr lang="nl-NL"/>
              <a:t>Geboortecontrole als culturele ‘uitvinding’</a:t>
            </a:r>
          </a:p>
          <a:p>
            <a:r>
              <a:rPr lang="nl-NL"/>
              <a:t>Niet mogen of niet kunnen kiezen?</a:t>
            </a:r>
          </a:p>
          <a:p>
            <a:endParaRPr lang="nl-NL"/>
          </a:p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43046" y="2133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Burgerlijk gezinsideaal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eniorplaza.nl/images/old/copied/jar50_-_gezin_foto_de_stem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2736"/>
            <a:ext cx="35337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84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Burgerlijk gezinsideaal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Naar binnen gericht gezin</a:t>
            </a:r>
          </a:p>
          <a:p>
            <a:r>
              <a:rPr lang="nl-NL"/>
              <a:t>Geisoleerd van buitenwereld</a:t>
            </a:r>
          </a:p>
          <a:p>
            <a:r>
              <a:rPr lang="nl-NL"/>
              <a:t>Focus op kwaliteit relaties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543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8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Individualisering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i="1"/>
              <a:t>“The family values of the 1950s contained elements of a more individualistic ethos that would help transform family life again a generation later” </a:t>
            </a:r>
          </a:p>
          <a:p>
            <a:pPr lvl="1"/>
            <a:r>
              <a:rPr lang="nl-NL"/>
              <a:t>Cherlin, p.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Een lineaire trend…?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1447800"/>
            <a:ext cx="5140569" cy="464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29795" y="2454520"/>
            <a:ext cx="3033778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614647" y="3282462"/>
            <a:ext cx="1264074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1676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Community &amp; extended family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26302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Isolated nuclear family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5872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Individual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67795" y="3270711"/>
            <a:ext cx="1524000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1</a:t>
            </a:r>
            <a:r>
              <a:rPr lang="nl-NL" baseline="300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 DT &amp; BB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193289" y="3858303"/>
            <a:ext cx="1053395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2</a:t>
            </a:r>
            <a:r>
              <a:rPr lang="nl-NL" baseline="300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 DT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06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B. Structurele verklaring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Rationele keuze theorie over kinderen krijgen</a:t>
            </a:r>
          </a:p>
          <a:p>
            <a:r>
              <a:rPr lang="nl-NL"/>
              <a:t>Vaststellen:</a:t>
            </a:r>
          </a:p>
          <a:p>
            <a:pPr lvl="1"/>
            <a:r>
              <a:rPr lang="nl-NL"/>
              <a:t>Kosten van kinderen (Ck)</a:t>
            </a:r>
          </a:p>
          <a:p>
            <a:pPr lvl="1"/>
            <a:r>
              <a:rPr lang="nl-NL"/>
              <a:t>Baten van kinderen (Bk)</a:t>
            </a:r>
          </a:p>
          <a:p>
            <a:r>
              <a:rPr lang="nl-NL"/>
              <a:t>Regel: als Bk-Ck &gt; 0 dan neem je kinderen</a:t>
            </a:r>
          </a:p>
          <a:p>
            <a:endParaRPr lang="nl-NL"/>
          </a:p>
          <a:p>
            <a:r>
              <a:rPr lang="nl-NL"/>
              <a:t>Problemen?</a:t>
            </a:r>
          </a:p>
          <a:p>
            <a:r>
              <a:rPr lang="nl-NL"/>
              <a:t>Alternatieven?</a:t>
            </a:r>
          </a:p>
          <a:p>
            <a:endParaRPr lang="nl-NL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7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Oplossing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Mensen krijgen meer/vaker kinderen als ….</a:t>
            </a:r>
          </a:p>
          <a:p>
            <a:pPr lvl="1"/>
            <a:r>
              <a:rPr lang="nl-NL"/>
              <a:t>De kosten van kinderen (Ck) lager zijn</a:t>
            </a:r>
          </a:p>
          <a:p>
            <a:pPr lvl="1"/>
            <a:r>
              <a:rPr lang="nl-NL"/>
              <a:t>De baten van kinderen (Bk) hoger zijn</a:t>
            </a:r>
            <a:endParaRPr lang="en-US"/>
          </a:p>
          <a:p>
            <a:pPr lvl="1"/>
            <a:endParaRPr lang="nl-NL"/>
          </a:p>
          <a:p>
            <a:r>
              <a:rPr lang="nl-NL"/>
              <a:t>Kosten en baten varieren over de tijd (en tussen samenleving en sociale groepen etc.)</a:t>
            </a:r>
          </a:p>
          <a:p>
            <a:r>
              <a:rPr lang="nl-NL"/>
              <a:t>Dat leidt tot toetsbare hypothesen, ook al kunnen we kosten en baten niet goed vergelijken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8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Veranderde baten van kinderen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Demografische</a:t>
            </a:r>
            <a:r>
              <a:rPr lang="en-US" dirty="0"/>
              <a:t> </a:t>
            </a:r>
            <a:r>
              <a:rPr lang="en-US" dirty="0" err="1"/>
              <a:t>Transitie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7842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92148"/>
            <a:ext cx="3820663" cy="263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085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Effecten landbouwmechanisatie</a:t>
            </a:r>
          </a:p>
          <a:p>
            <a:r>
              <a:rPr lang="nl-NL"/>
              <a:t>Effecten opkomst pensioensystemen</a:t>
            </a:r>
          </a:p>
        </p:txBody>
      </p:sp>
    </p:spTree>
    <p:extLst>
      <p:ext uri="{BB962C8B-B14F-4D97-AF65-F5344CB8AC3E}">
        <p14:creationId xmlns:p14="http://schemas.microsoft.com/office/powerpoint/2010/main" val="3590282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Veranderde kosten van kinderen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Kosten van kinderen veranderen</a:t>
            </a:r>
          </a:p>
          <a:p>
            <a:endParaRPr lang="nl-NL"/>
          </a:p>
          <a:p>
            <a:r>
              <a:rPr lang="nl-NL"/>
              <a:t>Directe kosten: 126,000 euro (CBS)</a:t>
            </a:r>
          </a:p>
          <a:p>
            <a:pPr lvl="1"/>
            <a:r>
              <a:rPr lang="nl-NL"/>
              <a:t>2 kinderen kost 26% van je besteedbaar inkomen </a:t>
            </a:r>
          </a:p>
          <a:p>
            <a:r>
              <a:rPr lang="nl-NL"/>
              <a:t>Indirecte kosten </a:t>
            </a:r>
            <a:r>
              <a:rPr lang="nl-NL" i="1"/>
              <a:t>(opportunity costs)</a:t>
            </a:r>
          </a:p>
          <a:p>
            <a:pPr lvl="1"/>
            <a:r>
              <a:rPr lang="nl-NL" i="1"/>
              <a:t>Wat je had kunnen verdienen zonder kinderen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33531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Onderliggende</a:t>
            </a:r>
            <a:r>
              <a:rPr lang="en-US" dirty="0"/>
              <a:t> </a:t>
            </a:r>
            <a:r>
              <a:rPr lang="en-US" dirty="0" err="1"/>
              <a:t>gedragsveranderingen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Marriage rate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dalen</a:t>
            </a:r>
            <a:r>
              <a:rPr lang="en-US" dirty="0"/>
              <a:t> door: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(</a:t>
            </a:r>
            <a:r>
              <a:rPr lang="en-US" dirty="0" err="1"/>
              <a:t>eerste</a:t>
            </a:r>
            <a:r>
              <a:rPr lang="en-US" dirty="0"/>
              <a:t>) </a:t>
            </a:r>
            <a:r>
              <a:rPr lang="en-US" dirty="0" err="1"/>
              <a:t>huwelijksleeftijd</a:t>
            </a:r>
            <a:endParaRPr lang="en-US" dirty="0"/>
          </a:p>
          <a:p>
            <a:pPr lvl="1"/>
            <a:r>
              <a:rPr lang="en-US" dirty="0" err="1"/>
              <a:t>Dalend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ooit</a:t>
            </a:r>
            <a:r>
              <a:rPr lang="en-US" dirty="0"/>
              <a:t> </a:t>
            </a:r>
            <a:r>
              <a:rPr lang="en-US" dirty="0" err="1"/>
              <a:t>huwt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Fertility rate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dalen</a:t>
            </a:r>
            <a:r>
              <a:rPr lang="en-US" dirty="0"/>
              <a:t> door: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</a:t>
            </a:r>
            <a:r>
              <a:rPr lang="en-US" dirty="0" err="1"/>
              <a:t>leeftijd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kind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‘birth spacing’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</a:t>
            </a:r>
            <a:r>
              <a:rPr lang="en-US" dirty="0" err="1"/>
              <a:t>kinderloosheid</a:t>
            </a:r>
            <a:endParaRPr lang="en-US" dirty="0"/>
          </a:p>
          <a:p>
            <a:pPr lvl="1"/>
            <a:r>
              <a:rPr lang="en-US" dirty="0" err="1"/>
              <a:t>Afnemend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per </a:t>
            </a:r>
            <a:r>
              <a:rPr lang="en-US" dirty="0" err="1"/>
              <a:t>moeder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</a:t>
            </a:fld>
            <a:endParaRPr lang="en-US"/>
          </a:p>
        </p:txBody>
      </p:sp>
      <p:sp>
        <p:nvSpPr>
          <p:cNvPr id="5" name="Arrow: Down 4"/>
          <p:cNvSpPr/>
          <p:nvPr/>
        </p:nvSpPr>
        <p:spPr>
          <a:xfrm rot="5400000">
            <a:off x="6934200" y="38862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/>
        </p:nvSpPr>
        <p:spPr>
          <a:xfrm rot="5400000">
            <a:off x="6934200" y="48006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449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2e DT</a:t>
            </a:r>
          </a:p>
        </p:txBody>
      </p:sp>
    </p:spTree>
    <p:extLst>
      <p:ext uri="{BB962C8B-B14F-4D97-AF65-F5344CB8AC3E}">
        <p14:creationId xmlns:p14="http://schemas.microsoft.com/office/powerpoint/2010/main" val="25801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Twee hypothesen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/>
              <a:t>Inkomenshypothese 		</a:t>
            </a:r>
            <a:r>
              <a:rPr lang="nl-NL" sz="2800">
                <a:solidFill>
                  <a:srgbClr val="C00000"/>
                </a:solidFill>
              </a:rPr>
              <a:t>directe kosten</a:t>
            </a:r>
          </a:p>
          <a:p>
            <a:pPr lvl="1"/>
            <a:r>
              <a:rPr lang="nl-NL"/>
              <a:t>Hoe hoger het gezinsinkomen, des te meer kinderen krijgt een paar</a:t>
            </a:r>
          </a:p>
          <a:p>
            <a:pPr lvl="1"/>
            <a:endParaRPr lang="nl-NL"/>
          </a:p>
          <a:p>
            <a:r>
              <a:rPr lang="nl-NL"/>
              <a:t>Prijshypothese			</a:t>
            </a:r>
            <a:r>
              <a:rPr lang="nl-NL">
                <a:solidFill>
                  <a:srgbClr val="C00000"/>
                </a:solidFill>
              </a:rPr>
              <a:t> </a:t>
            </a:r>
            <a:r>
              <a:rPr lang="nl-NL" sz="2800">
                <a:solidFill>
                  <a:srgbClr val="C00000"/>
                </a:solidFill>
              </a:rPr>
              <a:t>indirecte kosten</a:t>
            </a:r>
            <a:endParaRPr lang="nl-NL" sz="2800"/>
          </a:p>
          <a:p>
            <a:pPr lvl="1"/>
            <a:r>
              <a:rPr lang="nl-NL"/>
              <a:t>Hoe hoger het uurloon van de vrouw, des te minder kinderen krijgt een gezin</a:t>
            </a:r>
          </a:p>
        </p:txBody>
      </p:sp>
    </p:spTree>
    <p:extLst>
      <p:ext uri="{BB962C8B-B14F-4D97-AF65-F5344CB8AC3E}">
        <p14:creationId xmlns:p14="http://schemas.microsoft.com/office/powerpoint/2010/main" val="3340358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trend verklaard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41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Toenemende welvaart na WO-II</a:t>
            </a:r>
          </a:p>
          <a:p>
            <a:r>
              <a:rPr lang="nl-NL" dirty="0"/>
              <a:t>Inkomenshypothese voorspelt toename kindertal</a:t>
            </a:r>
          </a:p>
          <a:p>
            <a:endParaRPr lang="nl-NL" dirty="0"/>
          </a:p>
          <a:p>
            <a:r>
              <a:rPr lang="nl-NL" dirty="0"/>
              <a:t>Toenemende arbeidsmarktdeelname gehuwde vrouwen</a:t>
            </a:r>
          </a:p>
          <a:p>
            <a:r>
              <a:rPr lang="nl-NL" dirty="0"/>
              <a:t>Prijshypothese impliceert daling kindertal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938587" cy="395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18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Trends in werken van de vrouw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42</a:t>
            </a:fld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15000" cy="434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44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405592"/>
              </p:ext>
            </p:extLst>
          </p:nvPr>
        </p:nvGraphicFramePr>
        <p:xfrm>
          <a:off x="457200" y="18288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5841436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857365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572208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197716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2422207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Daling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huwelijjs-cijfers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fertilitteit</a:t>
                      </a:r>
                      <a:r>
                        <a:rPr lang="en-US" dirty="0"/>
                        <a:t> 1e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Baby Boom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fertiliteit</a:t>
                      </a:r>
                      <a:r>
                        <a:rPr lang="en-US" dirty="0"/>
                        <a:t> 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9201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err="1"/>
                        <a:t>Cultureel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perspectief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Verzwakking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normen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tegen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Rationalisering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Burgerlijk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gezinsideaal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Feminisme</a:t>
                      </a:r>
                      <a:endParaRPr lang="en-US" dirty="0"/>
                    </a:p>
                    <a:p>
                      <a:r>
                        <a:rPr lang="en-US" dirty="0" err="1"/>
                        <a:t>Individualisering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1915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err="1"/>
                        <a:t>Structureel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perspectief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Toenemende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economische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ondezekerheid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Afnemende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baten</a:t>
                      </a:r>
                      <a:r>
                        <a:rPr lang="en-US" dirty="0"/>
                        <a:t> van </a:t>
                      </a:r>
                      <a:r>
                        <a:rPr lang="en-US" dirty="0" err="1"/>
                        <a:t>kinderen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Toenemende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welvaart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Toenemende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arbeidsmarkt-deelname</a:t>
                      </a:r>
                      <a:r>
                        <a:rPr lang="en-US" baseline="0" dirty="0"/>
                        <a:t> vrouw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3312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1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Echtscheiding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04" y="1600200"/>
            <a:ext cx="60211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6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Volgende</a:t>
            </a:r>
            <a:r>
              <a:rPr lang="en-US" dirty="0"/>
              <a:t>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4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debat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Microniveau</a:t>
            </a:r>
            <a:endParaRPr lang="en-US" dirty="0"/>
          </a:p>
          <a:p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huwelijk</a:t>
            </a:r>
            <a:r>
              <a:rPr lang="en-US" dirty="0"/>
              <a:t> vs. </a:t>
            </a:r>
            <a:r>
              <a:rPr lang="en-US" dirty="0" err="1"/>
              <a:t>alleenstaan</a:t>
            </a:r>
            <a:r>
              <a:rPr lang="en-US" dirty="0"/>
              <a:t> op ….</a:t>
            </a:r>
          </a:p>
          <a:p>
            <a:endParaRPr lang="en-US" dirty="0"/>
          </a:p>
          <a:p>
            <a:r>
              <a:rPr lang="en-US" dirty="0" err="1"/>
              <a:t>Welbevinden</a:t>
            </a:r>
            <a:r>
              <a:rPr lang="en-US" dirty="0"/>
              <a:t>/</a:t>
            </a:r>
            <a:r>
              <a:rPr lang="en-US" dirty="0" err="1"/>
              <a:t>gezondheid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39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The case for marriage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E06-CEEA-4D00-9CD9-4B789A78B3FC}" type="slidenum">
              <a:rPr lang="en-US" smtClean="0"/>
              <a:t>47</a:t>
            </a:fld>
            <a:endParaRPr lang="en-US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OEDASIAAhEBAxEB/8QAGwAAAgMBAQEAAAAAAAAAAAAAAAMCBAUGAQf/xABOEAABAwIDAgoGBgcHAwIHAAABAAIDBBEFEiEGMRMUIkFRYXGRkrEyMzRTgaEHI0JSc9EVJFRicpPBFkNEgqKy8Bdj8TbCdIOjs8PS4f/EABkBAQEBAQEBAAAAAAAAAAAAAAABAgMEBf/EACMRAQEAAgICAgIDAQAAAAAAAAABAhEDIRIxE0EiUQQyYSP/2gAMAwEAAhEDEQA/ANypqahtVMGzyAB7rAPOmqVxuov7RL4yiq9sm/Ed5pjaUT+zOJBe5oz6XsGf1evmflbdPb1JNkGsqcx/WJfGV5xyp/aZfGU0URfTGXhBfJwgHVyr/wC0pzMJl40IHktztkMbtNSy+/o1CnjmbxU+OVX7TN4yjjlV+0y+MqwMIqW8G6Roax5AuCL7r+QJU4sIfJVz02az4XsDtPsuNr/DQp45rvFU45VftM3jKOOVX7TL4ynx4XUyxte0NDX2ylzrXvoAoS0EkTHuLmERtu7lAa3cLC+88kprM3iXxyq/aZfGUccqv2mX+YU44dIZXRx3dwYeXu5rNAJI70yXCZhI8QHhBGCXE6W+scz/ANvzTWZvFV43VftM38wo45U/tM38wqxNhcsULZg9hZlcXuzCzSDYjyUDhVUZ5Ihlzxua11naAuNh8yrrNN4k8cqv2mX+YUGsqj/ipfGU44RUQyNbO/JeZkZsbnlX1+SXFh0873sieHFhcOi4aR/+wWvjy/bPlj+kOO1Q/wATNf8AEKjx2rv7VN/MKdU4ZUQxvc45uCaHSWPokuLbdeo+adVYK6Mt4CZ0ofGZGkgC7Rck92U/FPDL9nlP0r8cqv2mXxleccqf2mb+YU2pwuanD38I0sY5wNzY6Oc23byTuU3YTVgNs1hzgEWd1H8ipcc56alxpHHKo/4mb+YVA1lX+0zfzCrFVh01Ozhbjgy1rmlxAJDhpbp3HuURhtS6YxENDgWb3W1cLj5A9yzrNfxK45VW9pm/mFHHaoG3GZvGU/8ARNXwIkszKXhnpa3zZfNDcLlYW8OWgSNzMyuFyLjW3RqrrNN4kCtqv2mXxle8dqh/ipvGVY/RExLuCIcGkXzEA6uIHkiHCZ5BMwFueN2UWOhItfuzJrPZvFX45VftMvjK847V39pl8ZVgYc+WOMxvYXGzXEvFi4uLQG9O7VRdhVSyPhHZAwNc7MXi3JNrdpO4JrNd4lcdq7+0y+Mo47V/tMvjKe7DZIqPjEoN3hvBNab3v/z5qrPDJTTuhkFns3qXyntZ411yEIX0nhc1V+1zfiO81ASyssGSvaBus4i3/LDuU6twFZNc/wB47zSbt6V8y73XunpJsk7i2KOSQ3Nmta463/8APzTeDry4PvOXAOsc5uLHla9p1SGvLJGyMdlc0gtPQQmyYhUyNDXytcNdCxvOQTzdIHcrj37S/wCHwYfiUs8cNpo7uygkmzf+FKiixGfLLHxh+fc8PNzb8rLxmKVzJOEbUWdcm+RvObnm6dV5BiVXTRtjhmDGsJLRlabXuTzda11/rPZ9LLicIHAcJK27CNSR6NwNeo+SRLLPKZeGqHNkBymI5ru1tbo013ryPEaqJmVk4a3TQNbzCw5ugBIkmdLK6R7gXuJJIAGpNzu6ypll10sXqGkqqova2qkhexmjSXAubbUDy+IXrRWQ5pG1chs0nV7tbB7un9x3xKox1EsTw+OZzXC1iDrvB8wFPjk/BCPhG5Q3IAWt3WcLbv3nd6sykLL9HyR4hLI5uaZ4u8clxtobHf1kKD+NwNfI+aVkglyPGc3Lt9zr1Lx2J1Tm5TM23K+w3nIJ5ukBQlrpZs+ctLpHl73ZRdxIt2Dn70ujtbqKLEGRQS8NJMJWCUEOddoABuewEJLocSjkcDxkPDgDyje5tp8dPkoOxGqfCIXTAxgBoblFrCwHN0NHcpOxaue8vdUDMSCTkbrYg9HUrvFO0Z2V0cbuGlky6BzXS35yNRfpae5RijrSBJHwozMNi1xF2ga/DRR47LYNLmFo+yWNtvJ6Os96k3EaljGMbMA1jSxoyN0ad43c9lnra96WJaPEGtaJHSvL3uYW5y6zgTcHXXnSy3EW6F1QCIw+weRyeY70fpatLgTONHl/oN3667us96Wa2ozueZuU6MRu0GrRoB8lbYdrTqWd1RLSvrXO4NwZqXEF3MB8b27CqsvG4c0kj5bXAz5ycxtca8+hv8V4aydz3PMgzPeJHHKNXDcd3We9D6yeRjWPkDmsN2gtbYGwHR1KdL2szQ19FOy0skga4OALja+bovrr5pcsVZG2J5dL9cSGta4772sOm9vJLdXVDnXdKCQbjktFtb9G64uRzrw11QSwmckxvzs0HJP/ADm3KmqfHxmJ8bnVUjXufo3OToACCdd2uiHxVrn5hI/M8jMOEy8om2uupuLdoVd9S4vjkZyHxiwObW/T1dXQvWVc7Y42Nks2IgsFhoQSR83FNz0mq9bFWWzNMpba9w+4016f3h39ahI+djzHI94cBYguvv1/JMNdVGHgTL9Xly5co3adX7o7kmWR80hkkdme61zuvYWWb/iz/Rw0tgOEfYWtyjpbcvHPe92Z7i4nncblRt2d69We2unYoQhfUeB0VM1ppIbgeg3yU3MblOg3KNL7JD+G3yTHeiexa1FJpmtMI05z5pmVpNgoU3qh2nzKbra+iaiIlo3aKKmbuJsouvfVTUHiLDoQhNRNiw6EWHQEITUXYsOhFupCz8QxmHDq+ionQTTTVznCIRgWGW1ybndqmodtBHwCxjtPRjaH9BcDPxzLm3Ny2y5t9+hOpcciq6qvpW088c2H5eEbIAA4OBIIIJuLBTUXVadh0BFh0BZ2A41Fj+FsxCCJ8THOc0Nfa+htzLRV1E7nQsOgI+CEJqJsWHQiwQhNRdiw6EWHQhCaiD4BCEJqAQhHOmoFU/s7P4R5JqVS60zOweQTU1Fc4hCFB0dL7JD+G3yU3asNjzKFL7JD+G3yTHaMPYthVPbghfpPmmAixS4QTELdJ81M2AsN6AvbUaX5l4TdeIUQIQhAIQhAJL6OCWthq3svNCxzGOP2Q61/9oTkbtd6D5/r/wBZ7/8Aa/8AxLt6mniayqqWttK+HI49IbmI/wBxXN/2exP/AKg/2g4OHiuTLk4T6z1eXda2/rXVThz6WRrW3c5hAF+chZn2652WxwOzON1OB/R/HWxUAqYYJX8MXS8GQC63JGU5t/UuoxXaalwrAI8XfG97JmtMUQsHOc4XA6ljU+zOJxfR9PgDmRGrkJs4ScjV999r7h0K1jGzNVi2yNFhzXxxVlII3NzG7C5rbEXHMdVO9FmNvf7Xm4+6LGaLDKyBrZKyEva6J2ZrHjew/wBD8gtpUaKWqmbGajDjSvA+szSNcL/ulpN/jZXltzoQhCIEIQgEIQgEIQgTSezt7B5BOSqX1DeweSag5xCELKujpfZIfw2+SY/0HdhS6X2SH8NvkpvHJcb8y2FwaQfE+alzXuoQ34Adp80wtsoiKF6d68QCEaW1WczaDDZ699BSzmqqI9ZGQNLsnadw70XVrRQs2q2gwygqoqaunNJJN6vhmlrXf5t3zWmUNV4hCEQIQhAIQhAIQsyfaHDoKyopOFdJNSxGWdsbb8G0C+p3X6t6LJa00KpheK0eM0LayhmEsLiRe1iCN4IO4q2iWaCEIQCEIQCEIQKpvUN7B5JqXT+oZ2DyTEHOIQhZV0dKf1WH8NvkpPdyDpzKNL7JD+G3yXrr5SD0LYhTgmEW6T5pjj1JUBIhbbpPmp71ECEIQcl9JGMy4Vs+2CnkLJq1/B5mmxDALuse4fFH0a0UVPsmypawCSqke57rakAloHy+ZWf9LFHJLhlBVtBLIJXMf1ZgLH/Tb4rZ+j54fsXRAb2mRp8blif3ei6nDLP2vbS4JHjuEPpTZszCJIX9Dxu+B3HtWrfK3XSw1UZ5o6eCSeVwbHE0vc48wGv9Fj7VzYaNnZmYnVvpqeoAbnZ6Z5wALG+7d0XWuo4zvqtKPEqGYsEVZA8yEhgbIDmI3gdKsr5ptlHHRbD4TDSR1DI4ZWmKSUNa48lxvodDzrssZhxCu2Tnho3njktOACDlJOmax5iRfvTbVw1JWnxylBaOMxctxa3ljlEcw6Sncy+Z0e1tOzD4dn9psKlo2wtYxkoYQAWWs4tI0ta9xdbH0mYvUUGAQQU0jo+NyFr3sNjlAuRfr0U8pra/HfKR1ra6kfII2VULnlxaGiQEkjeO1PXGYhs7U4hsRQ4Vh1PHDLE2KRkkkmUBwFy7QE3Nz3rqcMjq4sMpo657X1TImtlc03BcBqVdsWSHyyxwMzyPaxo53EAL519HL6armx6Stkjcat7A4SOHLBLye+6+jSta6J2ZocLX1F189+iiNj4sUkc0El8diRu0cs3+0bx/pXb0lJhuA4eIKdkVJSxkk5nWAJ5yT/VWY6iCZ7mRzMe9lszWuBLb7rjmXz+trZcZ+lWnwyp1pKGQFkV+SXBmfMR03PyU/pGrJcExvCMYozkqA17X204RrS0hp6Rqe9Xymj47bJ9130k0UQBlkZGDuzOAuoOrKZjY3OqImiU2YS8DMegdK5z6RQ12w9W4gXzRW6vrGrNwvZKk2i2HwuOpkcx7DnErAC4Nu4ZR1WPeLpvvSeE1u13aEAWaB0aIWnMIQgb0C6f2dn8I8kxKptadvYPIJqDnEIQsq6KlH6pF/A3yU5PQKjS+yQ/ht8lN9spF+ZaCYL8AO0+amoQaQDtPmpogQhCCvX0FNilDLRVkYkhlFnD+o61ibPYDiGzLZqWGaOtoHPL42vOSWMnm6DzdHP0ro0Ka721MrrTn9o8NxfH6AUFOYaKne4GZ0khL3Aa5QALW+KhtjstJtLhUMFPUNinp35mF98rrixBtuXRoTRMrPTj8f2ZxnaHZymoJ5KKGppyDyXucx9hbfluO4rcq6PE6jAmQwywU9ezg3Nc0ksDmkG269jY83OtRCaLlbNOd2j2cqdpsPpaSp4vBklD5ZGOLiBYghug3351Z2i2apsfwYYe5/AmMh0LwL5CBYdototlCaJlZ6Y+D02N0GGxUVSaKZ0LAxs7ZHXcBoCW5d9rc61omOZE1r38I4DV1rXPSpIVS3aEoeYnBgaXEWGY2C53Y7Zeq2XiqYpJ4ahs7muuy4LbDrGq6VCmu9ktk05vE9lXybTU20OHSxx1URAmikuGyi1r3F7G2m483Qo41srNtHjlHVYg+JlDRi7YGEudKSQTmNgANB0866ZCai+dZG1GDTY9gUuGwSsiMrmEvffTK4O3fBM2ewyfBsFp8PmfHIYGkZ2X5WpO49q00JrvaeV1oIQhVAgIQgTSG9OOweQTkmkFqdvYPIJyFc4hCFlXQ0p/VYieZjfJTebgnqS6cfqsNvdt8lM7itCEPqR2nzUnOaxpc5wa1ouSTYAKMPqR2nzU0RVbiuGvNmYhSuPQJmn+qsse2Rocxwc06hzTcFfN/pCwU1UddikLRwlLUsbJpqWGKMfI27yr30VYs2owmfCnu+spX52A/cd0djr94WZl3p1+P8PKO7JABJIAG8lVHYrhrXWdiFK09BmaP6pON2mp2YeT7Y7I8dMYF3/C2l/3gvlOwDQdu6QZQAOFsBzchyXLVMePyxt/T7LFLHPG2WGRskbhdr2G4PYVJenevFpyCEIsgEL2yLWQeIQkV1O6soKimbIYjNE5geN7bi10Dmva/0XA9i9XNbF7L1WzNPUx1NUyYzvDmtjvlba+uvOb/ACC6VJ21lJL0EIQjIQhCAQhCAQhCBVL6hvw8k1Lph9Q3sHkmIOcQhCyroac/qcP4bfJSIu09ijTn9UhH/bb5L13onsWkRh9UO0+aYRZLh9UO0+amgyhRxYgcaop25oqiQMeOowsC+WbLVUmzO3DKeo0bwrqWbm3mwPfY9i+s4e4HEsVbzidh/wDpMXz36SMDnO0lHV0rNcQyxAj3osBftBHcVjOerHo4sveN+30CP9araurLLNhaYInHn53kfGw/yL5V9HljtzTfwy/7CvrlPTcSwoQGR0hjjIdI7e821cesm5+K+RfR3/63pT+7J/sKmfuLx/0yfZpXOax7mNzOAJAva56FyWz1XtNjT8QfihmwsMsyBjIGgB2tzywS62nUtfavF5cD2eqa+njD5Yw1rM24FxAuey6yNjnzYxs8/E8UxCeeR73gjhTGyNo0tZth16rVvenLHH8djYDaur2kpaqOuazjFLkJewWDmuvbTp5JUNvNpcU2aNG6idCRUF9xJHfLly9Y6Ssb6IRy8WPPlgH/ANxM+l3VuE//ADf/AGLO747dfCfLpp4/jm0kGEUGJYZCHioLbwCnL3EFtwTY6A/K+9aO1uMYhgmzwxGnMTZczGuje3MATv51s4cWuwukc06GBhHhC536Sf8A0fL+NH5rV3q1jHVzk0px7Q7QV2w7sZoxGKlh1a2AvMnLscovoAO0mx3LbbiOJHYz9KTMbBWspHTOY5mmYNJAIO7m0Vb6Pjm2LouovH+ty1doNNm8T/8AhJf9hT62mWvLWvth7B7R4jtHT1k1eYhwT2tYImZRqCTznqTts8Sx+giposCo3SunJa+ZsZkMe62m7XXU6aLG+iUAYZiH47f9qMf2kxOXbyn2fgqnUVKJI2SPYAHyZgHHXm32FlN9RrLD/pdQ/a3aLFNk8Qw9zKo1lPOx3CxztaCcpFyC0Cx17Opdm6ojZSGocbRhmcnoFrr5l9KMEcFdhrWOkdeN5PCSued46SV9IfNT0uF8LVPaynZFy3O3BttfkrL3UyxnjjXJ7K7QYptdiVfIag0VFTtAjiha3MS69iSQdwHNos2kxbGdo66v2ekxEw11EX8XqIvqhKWPsc4b0jo69Fq7IbP1WDVFVV4a6OXDa2NroRO4skFr5ToDpY89j1BWdl9j5MHxSqxauqWT1lTmvwbSGszOzOtffrZTvpq3Gbq5tHtANlsCjqJgKiqcBHGNwe+2pPQN5VCDEMbl2Jmx6SuDKp0LqiOERNEbWjUNtYk3A3351m/SzSSyYdQVTQTHDI9r+rMBY/6fmtzZjD8MxDZLDi+mina6max4cMwLgLOv8QVd3emdSYSnbH7RHaTB+NSxtjnieY5WsOl7AgjqIK3VUoKLDqAywYfTQU9iDKyFgbrbS9upW1qOeWrboun9nb2DyCYlU3s7eweQTUZc4hCFlXQUzf1WG33G+Sm7RpGm5eUo/VYfw2+Sk61jpY2WguD1De0+a9kjEsbmOLgHC12uLT8CFGD1De0+aYiKDMEoo5ZZWGpa+YgyOFXLdxAsPtdAVmajp6h1O6aMSOpn8JEXa5XWIv8ANOQhtXqqGKrdeV8wGXKRHO9gI7GkLJpNidn6CpbU0lHJBMy+V7KmUEXFj9pbyFNRZbPSvPQU9TQuoahhmgezI5sji4uHWTqsfC9jMMwh7uLS1hiebup3TkxuPWOf43XQITUJbJph4VsjhuDYhNWUTqhhmN3RcKcnPbTqubXun4rs1hWNuY/Eqd9QY75AZntDb2vYAjoC1UJpfK73sijooaGFsMHCCNjQxrXyOflAFgBclIxTBqHGafgK+N8sVwcgkc0Ej+EhXkKpu72pYZg9Fg8AgoWSRQtBtGZXOaLm50JKdW0UOIUzqaozmJ4LXtZI5mYHeDYhPQhv7ZmF7PYZguYYbC+na83e0SvcHHdqCSq+NbI4VjtTHVVTJI6iOwEsL8rtN3cttCmoTKy72wMQ2MwrFKSOnqzUyujdds75y6Tsub6dW5PxXD6GHZaqo62qmZSCEiSZ7y94HT17hothUMdwtmNYNU4c95YJ22DwL5SCCD3gJZFmV63XzrBdhcSxSgZU02Oy09FJcwh0bg5zQSLlodYd/wCSVW4ZtFsNiNFVtxF1VDNMIw1rnWefuuaekXtvXX7MxY9gNC3C6/DjVxQXENRTSsN2k3sQ4tOl1p1GFSYviFHVV8YihopOGhguHOdJawc4jQWvuBPasTGadryWXvuNKeniqqd9PUxNlieLOY8XBCyKPZKgw0vFBUV1LE83dDFUnJ87kfArcQujhLSqalhpIRFCzK25J1JJPOSTqT1pqEIhVLrTt7B5BNSaT2YfDyCci1ziEIWR0NLc00PUweSYSS06Dcl0w/VYSN+RvkmOIyk21stBcPqR2nzUlGL1I7T5qSIEIQgEIQgEIQgEKLpAEt0nWs3KRrxpxIXmYKuZOtRMq53lka8NrWcLwvCpOnslOqrc6z8+LXxVpZ2qVwsltX1qxFVX510nJKzcLF5CXHKHDembwt7Ys0EIQqgQhCAQhA3oFUvqB/zmTUqm9Q34eSag5xCELKugpgRTQ9bB5KbzcHsS6b2aL+AeSm70T2LSIwn6kdp81NQg9SO0+amgEIQgEIQTYIBxACRJOGi91GWWyxMXxIUlO6Qndu6yvLy83j6d+Pj8l2oxGOEXc8NHSSs2XaKkbf69p7FxVbictXMS95PQOhJazMLrx5Z5X3Xsx48XajaejP8Afj4q1BikdS3NG8OF94Xz5lI+eqZE0+m4C66ud8WD4WTG25aAGjpK8+ds1JW/jx/TXmro2aueG9pVbjzH+jI09hXzbEH19dUufJM53QL2A+CozTVtIzSRw+K6ziyv2nWP0+tNnBFwQVYjltbXVfHKPabEqSQETOcOhxuu+wDaJmJxhruTIN4WrjycTM8M/TsYZ92qvxS3FiVgxSrQp5ugr08PNt5+Tj01eZCVE+4TV7ZdvLZoIQhVAjnQhAun9Q3sHkmJVN7O3sHkE1BziEIWVb9P7LDp9hvkmH0T2JdN7LF/APJMO4rSIQepb2nzU1CDSEDrPmpoBCEIBLlNgmJU3orOXprH2z6mS29c3tRTvmoQ9ouGm5t0LoKob1QE8b2uhlsW7r9C+Pz56ye/jnT58yB7386uR0EhFtT0roJcIZHIZIbOYdRZSbAG8y53lerHGMakpHUtfBM4HKHgH46ea38Yo+Fpco1BIcEmWnbLE5m7MN45utTjxH6tkNXyHEWD/sk9HUehcrlbdrZZ3GDLhGVpczesWuh+rex7dQF2Uwu1zoyHNG+2tlmS0MMh41VkRxN6dLrtx8lnss3HF0VNS1tPJG5oZK3cUqnmqcGrWyMJ5J+BTq9zYcZmMDcjXu5LVfbQmsgu4XNl7rlqd+q8sx369x3GDYrHiNE2dh1+23oK3KeUaEHRcDslSOpKupzPOUx7ietdfhdQJMzb3sbLyYTxz1PTWfc7dJTvVwG4WfTcyvt3L6+Hp8/OdvUIQtuYQN6Ec6BNLrTt7B5BOSqTWnb2DyCag5xCELKuhpxekh6eDb5KZFt6XTPPFYh+43yUydCtIhD6odpU1GL1Q7SpItCEIRAoSC4U0HUKWbixl1Ed7rBxTD6hx4ajeGyj7LjyX9XUupmjvdUZYjcr5vPxd7ezi5NODlxiejmMcrZKOfna9t2P6+g9oKpS7W4nA8mSgpqlg+1HIWk9913dVRwVMToqiFkrHb2vbcLl8S2Hglu7D6h9I77h5TD8N4Xlnhv8o9Nyt9Mz+3tPb63DKmN37rgR87LPqNrzWTMDKZzowSJI3t9NhA7dQUut2Xx6lJHF2VDR9qM/0WVLh+JsuHUUje1q9OOHDe453PkizVU8sEwxHBqqVrHm9mv1aej/AMpg2iZV1DHYvBLwsYs2WI6A9JjJtfssqdJBiUcn1cLgD6Qc3QrRdg1VUMLhThx523XS+PqpPK9wmnp6KrrnTHF6Z1zf668R/wBQt3FdMyqwehp7y4lRmw3RzB57m3K5tmG1VKeVhDjbndT5x5K1HJVNblbTCAH3cDY/IBc88fP7axy8Wm3FopJDxFjmwnV0jhYu6BbmC6HZxr3NL3A3cbrm8PoJp3tGXk37V3uE0PARNbbWy6YcUl6csuTftr0zdyugaJULMoTV75NR5Mr2EIQqwEIXoQIpPZm9g8gnJVL7OP8AnMmoOcQhCyroKYDi0Ov2B5Jjxp8FClbeliv9weSY43YVpC4vUt7SpJcGsQ+PmmIBCEIBCEIPHNBCryRKyggHes5YzKNY5WMySBV3Q2Ws6IFKdB1Lx5/x9u+PIynQX3hVpKNrt7R3LadB1JZp+pea/wAa/TtOZgSYVC/fGFTk2chkvYuHYV1RpepApepJ/Hya+ZxrtkwTyZnfEp0Gyga67nXXXtpdU1lN0henDhrjlyMehweOnAAatqCAMG5OZEGqfYvVjhI4ZZbAFghCF0cwhCEAhCECqb1DeweSal0/qG9g8kxBziEIWVdDTO/VIdbWY3yUybtuTql09uKxb75G+SnpbrWkLgH1I7T5pihCLQjtKmgEIVSDFKSoMAjkLuMMfJHdpF2tIDj1akd6C2hKiqYppXxsJzRgFwtuvu+P5jpTCQATfQBB6hVGYnSPhppWvcW1T8kQyOuXandbT0Tv6FbQCLXXjnBrS4mwAuSvUV5kBRwY6lWOJUooZ60vIggMge4tI9AkOsN51B7UyGrhqJZYo3HPCQHtIIIuAR8ipo3TOCHUveDHUvUp9TGypipyfrJWuc0dTbXPzHemobpmUBeoSqaqgrIOHp5A+Muc0OG4lpLT8wVQ1CLqlFi9FMyifHI4iuJEHIPLs0uv1CwOp/qERdQjnQgELxj2vBLTcAkdy9QCEI50Cqb1DeweQTUql9nb2DyCag5xCELKuhpQDSxfwDyTHADUKFPfikNvdt8ky1mlaCob8D8SpLyH1Yt0lSOh1QQkziNxjALwDlBOl+ZZNBgT6SqppZagSMpqJtM0Ab3XBcezkt0WwhEY0uHyxMq5HVGWWpikDQyQgmR263SQ1rAD1FajYnNhy3zPcQXlzjr0/wDhNsDqQNNRdCDGiwarp5qYx1EbmUzJ3NDr6yPPIPY0OcPimx4fWtmDnVJs6Vmc8I4ng2t3DrL9Seg2WohF2zTh9Va5qS1zqgOdaRwyxAizR1kNbftch9HiHBtLJ2GQyPc8Oecrm2flAsNBctv1BaSERnVeGyS4VT0EJYyNjohLcnVjSCWjttbXmJUjhxbWTSw2YJWh5IcQXSDTM7p0DR2AhX0IMZ0FYyrjgbUZ3PAkcwyECzBbU9LnuF+ptlJuGVrC13GGue1sUbnkkOdG3V3TYlx7gFr2F721Qi7KdE7gmxNPIa22rjckbrlZtPhNXBQRU7Z2sdBSCOMtcbGXneRzi4BHa5a6LIKU9JOcLqIKWTg6iaNwa+R5cGuIte/zVWTCqiOVjqOSKJlPROp6a5JyuNrndbQNbb4rXQgwzBVccNIJLyuzzEiR2VjAMkYPbcuPSWnqUqSmqp5eGjqi9kMhY0vebvDGllj2vLiT1BbQsDcbygC25U2zG0FY2EtNTeRsAbE8vNg/KQXEW11N+5WqOA0wdC0O4NoaGue8uc6wA1J7FZXtjZRHiEIQJpPZx2DyCck0nszfh5BORXOIQhZHRUt+KRX+43yTHatJsVCl9kh/Db5JjvRPYtBNOTwbVNwt1qFN6oHrTHbtQg5uqxCvkgxKSCYsMtS2jonANIjdcML+uzi7ToYtSPFISwZRI9vCGFrz9t7SQ7uyuud3JKtcXpwGgQR2a7M0ZRoent1K84rTWtxaKxcXWyDeb3PabnvKoyp8XdI2Gpp2vEDITOW7jLmu2Jo/iJJ+A61P9JGLEJ31DiIIoiCG6taWAOe6/P6TWjsK0+L09gOLxWAaAMg0DTdvcdyDTUxaWmnis69xkGtzc951KgpNxWNkEz3xy3p23mBsCxxaHZN9r2c3d0hWn1TYoc8jHAl4YGXFySbAKZpqclxMEZLiHOOQakWsfhYdwQKeLUljXFz85uB6XMfkERQOOxARfq8pdKMzQCDoXhjT/mvcdQO6ynxt9ZiEUUDnMhjMjpXXHLsSwNt0F2Y3/c61cFNALWgjFrWs0aW3d1z3qTYomOLmRMa528hoBOt/MkoMKevnGIVDhVmOAVUFLEAA4B2jnm3PcODeqxPMVoHExLHA+nYC2eQBjnusC3UuPcD3hW208DDmbDG03JuGganeUCmgAaBBGA2+UZBpffZFUaTGY5mXfGWERid5vYMicXZHOJ5yGkkcyViOKVDMNp5YKd8M1XNFDGJQORntckdIF9OkLSNLTEEGmiIczIbsGrdeT2anTrU3sZI3LIxr23Bs4X1G4ojEqq6qZW1tLSSFwjhhia9+oZM9xB16Q0tcR2dK84/LDhFfiAke8RvlZTNe6+Yg5AD2vBt1ELTmonyyRmN8cccbxI1vBnV1iNbHrv2hNipIoqWOmLGvZGAAHC97c/bzoqlHNJRMpoauokfO5lnklpuIxypD0XuN27MFJmNwGISSxvhBIAzkacjO6/QAN5+CvPhikIMkTHkNLbuaDod47DYdyi+lppAQ+nieDe4cwG9xY/LRBTGMtL4mmnlaZAwuDrcjM1ztesBtz2hS/SsT20pDHsbU8thNtGAZiXdAsAP8wVzgIc2bgY8173yjfa1+7ReCmp2hobBGAwFrQGjQHeAiM2oxY1FO+GmZIySYxxRPB1Dni+7mLW8pFNiEwme8tfMyqfIacAgNaGWaBr97lOv0LSbTwMtlgjFjmFmAWNrX7tEuKmDZg48HwcfqWMZlyAgX5+3dbei7WL3CEI50QqkH6uP+cyalU3qG9g8k1BziEIWVdHS+yQ/ht8kx3onsS6X2SH8NvkmO9ErYVTaRpj3Bo1IHaoU/ofFV8VrxhmF1Ne6PhG00bpC0G17C9lPQsZ48vptuOteZ2ffb3pb6jg2xOLW3kc1ti8C1+3ejjtO4FzZ4yGgEkPGgO5AzOz77e9GdnvGeJVaPFIqqIOc5sT3SyMaxzxc5Xll/kO9RxHFf0fUUMRiMnHKgQgh1sl2k3/0qGlzOz3jPEEZ2ffb3qpi2InC8MlrhA6ZsIDntabENvq74DX4JdLi7Kquq6MRhktM9lru9NjhcOGn8Q/yoaX87Pvt70Z2W9NvekSV0TI88b4pPrGsIEjRa7rd+/TntZesraaSxZPGQXuYOUNSDlI79ENHZ2ffb3ozs++zxKL6iJkgidKxsjtWsLgCfgo8cpy0uFREWi1znGl93egnwkfvGd69zs943vVCDFZarCZ62GlzyRvlY2EP9MseW6G3Pb5pNPtBDVT4YyGElmIwOma8u9ANAJBHTykNNXOz77e9Gdn3296SK6mMPDCphMf3+EFt19/Zr2Lx+IUzWZhPETlu0cIBfS/5d6ofnZ99vevOEZ7xveoQ1LJWRkvY18jQ7IHg7xfm38/cqsWKuqKmthp6cv4k5rHEutmeQHEDsBHehpd4SP3jPEEcJH7xniCq12JxUdJVzBzJJKWF0ros4DuS29urm7woU+LwySVjZnMgFLPwOZ7wM31bX316nHuQ0u8Iz77e9e52ffb3qniGKwUFJPM6SN74o3PEWcAuytzW7rd4T21lOY85niDQcrjnFgbXI7bIaNDmu9FwPYbr1QbPE+QxtlY543tDgSN3N8R3hMG9Aqn9Q3sHkmJdN6hvYPJMRHOIQhZV0dL7JD+G3yTHbj2JdL7JD+G3yTTuK2FQerHak4nQsxLDaihlc5kdQwxuLd9iLaJ0HqwUxzQ4WN/gpRnVGF8amhkknkywvZIxgsAC2/Vz3+QVJuytI3J9dMSxkTW6j+7kMgJ05ydepbnBN6/EV5kaN5I+JUN1lPwCJ74zxmXLHLwobpbNwvC9HTp2JlXg4rK+CpmqZiyCZszItMocGub225V/gFoWb1n4lBYOg+IobKNPwlK+nncZmvaWuLgASD2ADcbKpR4JTUMtPLGXukpqYUwc51y5oIIJ69/eVoZW9B8RRYdfiKptjt2ahzOc+pmeXPheSSLkxPL295Oqc3A6ZtUKhxMhHCDK8Bws+ThPk4aLRyNvfleIr3KOvxFTRtn1ODMq6+OrkqJQYnse1mhaC0u882vYFXGzNIGxtEsv1fA5dRvjeXtJ011cbrYsOvxFFh1+Iou1WkoG0dIaeKRxDpXykute7nl53dZVSLZykglgkgkliNPw+QAg+tN3b+jm6FqZR1+Ioyj97xFE3XN1OzJjY2CGQyMmeXSyTMz5TwIi3BzTq0HW/OfgxmEVs1dI6YQsjlBjkDYiCAYWtLmuzW3tAsRewXQZG/veIoDQOnxFNL5Vn0OB02HymSPM4kMHLs6xYzICOjTTT+qjU4DBUx10fCSRsryHTBtr3AAuDzaAdy0so6+8oyjr7yrpNsmTZyGeoqJpamdxnimhNyDlbJluBpzZBZRr9mYK2GriNTOxlW6R0rWkWOaIRdHMBp1rYyt6/EUZB+94imjbn3YJUVVbU8PkZDPwsTrR2eGOY1uYOzWucrdLc3fc/s5SCrfU5nOe6oM9nWLbmIREZejKFqZB0u8RXmQfef4iobJpaGOkknkZqZ5OENwOScrW2HwaFZG9RDQ3cT8TdSG9UKpvZ29g8gmJVIf1cfDyCaiVziEIWVdHS+yQ/ht8kxwJGiXS+yQ/ht8k1bFQGSAgOPJ5//wCK0HA6LyRnCNteyTxYD7TrDsUDyV4Q066lJ4uD9t3y/JecXaPtu+X5KdhxAtYLxK4Bv33dw/JHAj3jvl+SBtkWKVwP/cd3D8l7wI++7uH5IGWPQvLKHAt++75fkluETDZ02U2vqQNE7FiyLFVg6A/4hu+3pN3qPC0wt+tt5QBHLbqCbBDpbsvFWL6cAl1U0C19XN6bea8ElMbWqmm+7lN1QW7IsehVi6DNl4y2+bLbM3f0JnAD3jvl+SobZec6XwI9475fkjgeiR3y/JQ0bYoslcDf+8d3D8kcAPeO+X5KhtkWKVwA9475fkveAH33fL8kNGWPQkySPDg1jddPj2KXAN++75fkhkLY35g4k9dv+cwQEMfBR5OhTQhEc4hCFlXR0vskP4bfJNXNionaABNIANwDiveM1Hv5PGVrY6NeONgud4zUe/k8ZRxmf38njKbHQXA3KKwOMz++k8RRxmf30niKI30LA4zP76TxFHGZ/fSeIoN9CwOMz++k8RRxmf30niKDfSZ6WKoB4QE3blNiRcLG4zP76TxFHGZ/fSeIoL0WBUUT2PDHuMby9gLtxLr/AC3IbgVAwAFj3Btsoc88mxJHzPPdUeMz++k8RRxmf30niKDSGEUQjfHwXJeLOGY67vyHcojBMPDMgg5PJFsxNg30Qs/jM/vpPEUcZn99J4ig0v0RRCVsois9r845R3q6sDjM/vpPEUcZn99J4ig30LA4zP76TxFHGZ/fSeIoN9CwOMz++k8RRxmf30niKDfQsDjM/vpPEUcZn99J4ig30LA4zP76TxFHGZ/fSeIoN9CwOMz++k8RRxmf38niKBaEIW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OEDASIAAhEBAxEB/8QAGwAAAgMBAQEAAAAAAAAAAAAAAAMCBAUGAQf/xABOEAABAwIDAgoGBgcHAwIHAAABAAIDBBEFEiEGMRMUIkFRYXGRkrEyMzRTgaEHI0JSc9EVJFRicpPBFkNEgqKy8Bdj8TbCdIOjs8PS4f/EABkBAQEBAQEBAAAAAAAAAAAAAAABAgMEBf/EACMRAQEAAgICAgIDAQAAAAAAAAABAhEDIRIxE0EiUQQyYSP/2gAMAwEAAhEDEQA/ANypqahtVMGzyAB7rAPOmqVxuov7RL4yiq9sm/Ed5pjaUT+zOJBe5oz6XsGf1evmflbdPb1JNkGsqcx/WJfGV5xyp/aZfGU0URfTGXhBfJwgHVyr/wC0pzMJl40IHktztkMbtNSy+/o1CnjmbxU+OVX7TN4yjjlV+0y+MqwMIqW8G6Roax5AuCL7r+QJU4sIfJVz02az4XsDtPsuNr/DQp45rvFU45VftM3jKOOVX7TL4ynx4XUyxte0NDX2ylzrXvoAoS0EkTHuLmERtu7lAa3cLC+88kprM3iXxyq/aZfGUccqv2mX+YU44dIZXRx3dwYeXu5rNAJI70yXCZhI8QHhBGCXE6W+scz/ANvzTWZvFV43VftM38wo45U/tM38wqxNhcsULZg9hZlcXuzCzSDYjyUDhVUZ5Ihlzxua11naAuNh8yrrNN4k8cqv2mX+YUGsqj/ipfGU44RUQyNbO/JeZkZsbnlX1+SXFh0873sieHFhcOi4aR/+wWvjy/bPlj+kOO1Q/wATNf8AEKjx2rv7VN/MKdU4ZUQxvc45uCaHSWPokuLbdeo+adVYK6Mt4CZ0ofGZGkgC7Rck92U/FPDL9nlP0r8cqv2mXxleccqf2mb+YU2pwuanD38I0sY5wNzY6Oc23byTuU3YTVgNs1hzgEWd1H8ipcc56alxpHHKo/4mb+YVA1lX+0zfzCrFVh01Ozhbjgy1rmlxAJDhpbp3HuURhtS6YxENDgWb3W1cLj5A9yzrNfxK45VW9pm/mFHHaoG3GZvGU/8ARNXwIkszKXhnpa3zZfNDcLlYW8OWgSNzMyuFyLjW3RqrrNN4kCtqv2mXxle8dqh/ipvGVY/RExLuCIcGkXzEA6uIHkiHCZ5BMwFueN2UWOhItfuzJrPZvFX45VftMvjK847V39pl8ZVgYc+WOMxvYXGzXEvFi4uLQG9O7VRdhVSyPhHZAwNc7MXi3JNrdpO4JrNd4lcdq7+0y+Mo47V/tMvjKe7DZIqPjEoN3hvBNab3v/z5qrPDJTTuhkFns3qXyntZ411yEIX0nhc1V+1zfiO81ASyssGSvaBus4i3/LDuU6twFZNc/wB47zSbt6V8y73XunpJsk7i2KOSQ3Nmta463/8APzTeDry4PvOXAOsc5uLHla9p1SGvLJGyMdlc0gtPQQmyYhUyNDXytcNdCxvOQTzdIHcrj37S/wCHwYfiUs8cNpo7uygkmzf+FKiixGfLLHxh+fc8PNzb8rLxmKVzJOEbUWdcm+RvObnm6dV5BiVXTRtjhmDGsJLRlabXuTzda11/rPZ9LLicIHAcJK27CNSR6NwNeo+SRLLPKZeGqHNkBymI5ru1tbo013ryPEaqJmVk4a3TQNbzCw5ugBIkmdLK6R7gXuJJIAGpNzu6ypll10sXqGkqqova2qkhexmjSXAubbUDy+IXrRWQ5pG1chs0nV7tbB7un9x3xKox1EsTw+OZzXC1iDrvB8wFPjk/BCPhG5Q3IAWt3WcLbv3nd6sykLL9HyR4hLI5uaZ4u8clxtobHf1kKD+NwNfI+aVkglyPGc3Lt9zr1Lx2J1Tm5TM23K+w3nIJ5ukBQlrpZs+ctLpHl73ZRdxIt2Dn70ujtbqKLEGRQS8NJMJWCUEOddoABuewEJLocSjkcDxkPDgDyje5tp8dPkoOxGqfCIXTAxgBoblFrCwHN0NHcpOxaue8vdUDMSCTkbrYg9HUrvFO0Z2V0cbuGlky6BzXS35yNRfpae5RijrSBJHwozMNi1xF2ga/DRR47LYNLmFo+yWNtvJ6Os96k3EaljGMbMA1jSxoyN0ad43c9lnra96WJaPEGtaJHSvL3uYW5y6zgTcHXXnSy3EW6F1QCIw+weRyeY70fpatLgTONHl/oN3667us96Wa2ozueZuU6MRu0GrRoB8lbYdrTqWd1RLSvrXO4NwZqXEF3MB8b27CqsvG4c0kj5bXAz5ycxtca8+hv8V4aydz3PMgzPeJHHKNXDcd3We9D6yeRjWPkDmsN2gtbYGwHR1KdL2szQ19FOy0skga4OALja+bovrr5pcsVZG2J5dL9cSGta4772sOm9vJLdXVDnXdKCQbjktFtb9G64uRzrw11QSwmckxvzs0HJP/ADm3KmqfHxmJ8bnVUjXufo3OToACCdd2uiHxVrn5hI/M8jMOEy8om2uupuLdoVd9S4vjkZyHxiwObW/T1dXQvWVc7Y42Nks2IgsFhoQSR83FNz0mq9bFWWzNMpba9w+4016f3h39ahI+djzHI94cBYguvv1/JMNdVGHgTL9Xly5co3adX7o7kmWR80hkkdme61zuvYWWb/iz/Rw0tgOEfYWtyjpbcvHPe92Z7i4nncblRt2d69We2unYoQhfUeB0VM1ppIbgeg3yU3MblOg3KNL7JD+G3yTHeiexa1FJpmtMI05z5pmVpNgoU3qh2nzKbra+iaiIlo3aKKmbuJsouvfVTUHiLDoQhNRNiw6EWHQEITUXYsOhFupCz8QxmHDq+ionQTTTVznCIRgWGW1ybndqmodtBHwCxjtPRjaH9BcDPxzLm3Ny2y5t9+hOpcciq6qvpW088c2H5eEbIAA4OBIIIJuLBTUXVadh0BFh0BZ2A41Fj+FsxCCJ8THOc0Nfa+htzLRV1E7nQsOgI+CEJqJsWHQiwQhNRdiw6EWHQhCaiD4BCEJqAQhHOmoFU/s7P4R5JqVS60zOweQTU1Fc4hCFB0dL7JD+G3yU3asNjzKFL7JD+G3yTHaMPYthVPbghfpPmmAixS4QTELdJ81M2AsN6AvbUaX5l4TdeIUQIQhAIQhAJL6OCWthq3svNCxzGOP2Q61/9oTkbtd6D5/r/wBZ7/8Aa/8AxLt6mniayqqWttK+HI49IbmI/wBxXN/2exP/AKg/2g4OHiuTLk4T6z1eXda2/rXVThz6WRrW3c5hAF+chZn2652WxwOzON1OB/R/HWxUAqYYJX8MXS8GQC63JGU5t/UuoxXaalwrAI8XfG97JmtMUQsHOc4XA6ljU+zOJxfR9PgDmRGrkJs4ScjV999r7h0K1jGzNVi2yNFhzXxxVlII3NzG7C5rbEXHMdVO9FmNvf7Xm4+6LGaLDKyBrZKyEva6J2ZrHjew/wBD8gtpUaKWqmbGajDjSvA+szSNcL/ulpN/jZXltzoQhCIEIQgEIQgEIQgTSezt7B5BOSqX1DeweSag5xCELKujpfZIfw2+SY/0HdhS6X2SH8NvkpvHJcb8y2FwaQfE+alzXuoQ34Adp80wtsoiKF6d68QCEaW1WczaDDZ699BSzmqqI9ZGQNLsnadw70XVrRQs2q2gwygqoqaunNJJN6vhmlrXf5t3zWmUNV4hCEQIQhAIQhAIQsyfaHDoKyopOFdJNSxGWdsbb8G0C+p3X6t6LJa00KpheK0eM0LayhmEsLiRe1iCN4IO4q2iWaCEIQCEIQCEIQKpvUN7B5JqXT+oZ2DyTEHOIQhZV0dKf1WH8NvkpPdyDpzKNL7JD+G3yXrr5SD0LYhTgmEW6T5pjj1JUBIhbbpPmp71ECEIQcl9JGMy4Vs+2CnkLJq1/B5mmxDALuse4fFH0a0UVPsmypawCSqke57rakAloHy+ZWf9LFHJLhlBVtBLIJXMf1ZgLH/Tb4rZ+j54fsXRAb2mRp8blif3ei6nDLP2vbS4JHjuEPpTZszCJIX9Dxu+B3HtWrfK3XSw1UZ5o6eCSeVwbHE0vc48wGv9Fj7VzYaNnZmYnVvpqeoAbnZ6Z5wALG+7d0XWuo4zvqtKPEqGYsEVZA8yEhgbIDmI3gdKsr5ptlHHRbD4TDSR1DI4ZWmKSUNa48lxvodDzrssZhxCu2Tnho3njktOACDlJOmax5iRfvTbVw1JWnxylBaOMxctxa3ljlEcw6Sncy+Z0e1tOzD4dn9psKlo2wtYxkoYQAWWs4tI0ta9xdbH0mYvUUGAQQU0jo+NyFr3sNjlAuRfr0U8pra/HfKR1ra6kfII2VULnlxaGiQEkjeO1PXGYhs7U4hsRQ4Vh1PHDLE2KRkkkmUBwFy7QE3Nz3rqcMjq4sMpo657X1TImtlc03BcBqVdsWSHyyxwMzyPaxo53EAL519HL6armx6Stkjcat7A4SOHLBLye+6+jSta6J2ZocLX1F189+iiNj4sUkc0El8diRu0cs3+0bx/pXb0lJhuA4eIKdkVJSxkk5nWAJ5yT/VWY6iCZ7mRzMe9lszWuBLb7rjmXz+trZcZ+lWnwyp1pKGQFkV+SXBmfMR03PyU/pGrJcExvCMYozkqA17X204RrS0hp6Rqe9Xymj47bJ9130k0UQBlkZGDuzOAuoOrKZjY3OqImiU2YS8DMegdK5z6RQ12w9W4gXzRW6vrGrNwvZKk2i2HwuOpkcx7DnErAC4Nu4ZR1WPeLpvvSeE1u13aEAWaB0aIWnMIQgb0C6f2dn8I8kxKptadvYPIJqDnEIQsq6KlH6pF/A3yU5PQKjS+yQ/ht8lN9spF+ZaCYL8AO0+amoQaQDtPmpogQhCCvX0FNilDLRVkYkhlFnD+o61ibPYDiGzLZqWGaOtoHPL42vOSWMnm6DzdHP0ro0Ka721MrrTn9o8NxfH6AUFOYaKne4GZ0khL3Aa5QALW+KhtjstJtLhUMFPUNinp35mF98rrixBtuXRoTRMrPTj8f2ZxnaHZymoJ5KKGppyDyXucx9hbfluO4rcq6PE6jAmQwywU9ezg3Nc0ksDmkG269jY83OtRCaLlbNOd2j2cqdpsPpaSp4vBklD5ZGOLiBYghug3351Z2i2apsfwYYe5/AmMh0LwL5CBYdototlCaJlZ6Y+D02N0GGxUVSaKZ0LAxs7ZHXcBoCW5d9rc61omOZE1r38I4DV1rXPSpIVS3aEoeYnBgaXEWGY2C53Y7Zeq2XiqYpJ4ahs7muuy4LbDrGq6VCmu9ktk05vE9lXybTU20OHSxx1URAmikuGyi1r3F7G2m483Qo41srNtHjlHVYg+JlDRi7YGEudKSQTmNgANB0866ZCai+dZG1GDTY9gUuGwSsiMrmEvffTK4O3fBM2ewyfBsFp8PmfHIYGkZ2X5WpO49q00JrvaeV1oIQhVAgIQgTSG9OOweQTkmkFqdvYPIJyFc4hCFlXQ0p/VYieZjfJTebgnqS6cfqsNvdt8lM7itCEPqR2nzUnOaxpc5wa1ouSTYAKMPqR2nzU0RVbiuGvNmYhSuPQJmn+qsse2Rocxwc06hzTcFfN/pCwU1UddikLRwlLUsbJpqWGKMfI27yr30VYs2owmfCnu+spX52A/cd0djr94WZl3p1+P8PKO7JABJIAG8lVHYrhrXWdiFK09BmaP6pON2mp2YeT7Y7I8dMYF3/C2l/3gvlOwDQdu6QZQAOFsBzchyXLVMePyxt/T7LFLHPG2WGRskbhdr2G4PYVJenevFpyCEIsgEL2yLWQeIQkV1O6soKimbIYjNE5geN7bi10Dmva/0XA9i9XNbF7L1WzNPUx1NUyYzvDmtjvlba+uvOb/ACC6VJ21lJL0EIQjIQhCAQhCAQhCBVL6hvw8k1Lph9Q3sHkmIOcQhCyroac/qcP4bfJSIu09ijTn9UhH/bb5L13onsWkRh9UO0+aYRZLh9UO0+amgyhRxYgcaop25oqiQMeOowsC+WbLVUmzO3DKeo0bwrqWbm3mwPfY9i+s4e4HEsVbzidh/wDpMXz36SMDnO0lHV0rNcQyxAj3osBftBHcVjOerHo4sveN+30CP9araurLLNhaYInHn53kfGw/yL5V9HljtzTfwy/7CvrlPTcSwoQGR0hjjIdI7e821cesm5+K+RfR3/63pT+7J/sKmfuLx/0yfZpXOax7mNzOAJAva56FyWz1XtNjT8QfihmwsMsyBjIGgB2tzywS62nUtfavF5cD2eqa+njD5Yw1rM24FxAuey6yNjnzYxs8/E8UxCeeR73gjhTGyNo0tZth16rVvenLHH8djYDaur2kpaqOuazjFLkJewWDmuvbTp5JUNvNpcU2aNG6idCRUF9xJHfLly9Y6Ssb6IRy8WPPlgH/ANxM+l3VuE//ADf/AGLO747dfCfLpp4/jm0kGEUGJYZCHioLbwCnL3EFtwTY6A/K+9aO1uMYhgmzwxGnMTZczGuje3MATv51s4cWuwukc06GBhHhC536Sf8A0fL+NH5rV3q1jHVzk0px7Q7QV2w7sZoxGKlh1a2AvMnLscovoAO0mx3LbbiOJHYz9KTMbBWspHTOY5mmYNJAIO7m0Vb6Pjm2LouovH+ty1doNNm8T/8AhJf9hT62mWvLWvth7B7R4jtHT1k1eYhwT2tYImZRqCTznqTts8Sx+giposCo3SunJa+ZsZkMe62m7XXU6aLG+iUAYZiH47f9qMf2kxOXbyn2fgqnUVKJI2SPYAHyZgHHXm32FlN9RrLD/pdQ/a3aLFNk8Qw9zKo1lPOx3CxztaCcpFyC0Cx17Opdm6ojZSGocbRhmcnoFrr5l9KMEcFdhrWOkdeN5PCSued46SV9IfNT0uF8LVPaynZFy3O3BttfkrL3UyxnjjXJ7K7QYptdiVfIag0VFTtAjiha3MS69iSQdwHNos2kxbGdo66v2ekxEw11EX8XqIvqhKWPsc4b0jo69Fq7IbP1WDVFVV4a6OXDa2NroRO4skFr5ToDpY89j1BWdl9j5MHxSqxauqWT1lTmvwbSGszOzOtffrZTvpq3Gbq5tHtANlsCjqJgKiqcBHGNwe+2pPQN5VCDEMbl2Jmx6SuDKp0LqiOERNEbWjUNtYk3A3351m/SzSSyYdQVTQTHDI9r+rMBY/6fmtzZjD8MxDZLDi+mina6max4cMwLgLOv8QVd3emdSYSnbH7RHaTB+NSxtjnieY5WsOl7AgjqIK3VUoKLDqAywYfTQU9iDKyFgbrbS9upW1qOeWrboun9nb2DyCYlU3s7eweQTUZc4hCFlXQUzf1WG33G+Sm7RpGm5eUo/VYfw2+Sk61jpY2WguD1De0+a9kjEsbmOLgHC12uLT8CFGD1De0+aYiKDMEoo5ZZWGpa+YgyOFXLdxAsPtdAVmajp6h1O6aMSOpn8JEXa5XWIv8ANOQhtXqqGKrdeV8wGXKRHO9gI7GkLJpNidn6CpbU0lHJBMy+V7KmUEXFj9pbyFNRZbPSvPQU9TQuoahhmgezI5sji4uHWTqsfC9jMMwh7uLS1hiebup3TkxuPWOf43XQITUJbJph4VsjhuDYhNWUTqhhmN3RcKcnPbTqubXun4rs1hWNuY/Eqd9QY75AZntDb2vYAjoC1UJpfK73sijooaGFsMHCCNjQxrXyOflAFgBclIxTBqHGafgK+N8sVwcgkc0Ej+EhXkKpu72pYZg9Fg8AgoWSRQtBtGZXOaLm50JKdW0UOIUzqaozmJ4LXtZI5mYHeDYhPQhv7ZmF7PYZguYYbC+na83e0SvcHHdqCSq+NbI4VjtTHVVTJI6iOwEsL8rtN3cttCmoTKy72wMQ2MwrFKSOnqzUyujdds75y6Tsub6dW5PxXD6GHZaqo62qmZSCEiSZ7y94HT17hothUMdwtmNYNU4c95YJ22DwL5SCCD3gJZFmV63XzrBdhcSxSgZU02Oy09FJcwh0bg5zQSLlodYd/wCSVW4ZtFsNiNFVtxF1VDNMIw1rnWefuuaekXtvXX7MxY9gNC3C6/DjVxQXENRTSsN2k3sQ4tOl1p1GFSYviFHVV8YihopOGhguHOdJawc4jQWvuBPasTGadryWXvuNKeniqqd9PUxNlieLOY8XBCyKPZKgw0vFBUV1LE83dDFUnJ87kfArcQujhLSqalhpIRFCzK25J1JJPOSTqT1pqEIhVLrTt7B5BNSaT2YfDyCci1ziEIWR0NLc00PUweSYSS06Dcl0w/VYSN+RvkmOIyk21stBcPqR2nzUlGL1I7T5qSIEIQgEIQgEIQgEKLpAEt0nWs3KRrxpxIXmYKuZOtRMq53lka8NrWcLwvCpOnslOqrc6z8+LXxVpZ2qVwsltX1qxFVX510nJKzcLF5CXHKHDembwt7Ys0EIQqgQhCAQhA3oFUvqB/zmTUqm9Q34eSag5xCELKugpgRTQ9bB5KbzcHsS6b2aL+AeSm70T2LSIwn6kdp81NQg9SO0+amgEIQgEIQTYIBxACRJOGi91GWWyxMXxIUlO6Qndu6yvLy83j6d+Pj8l2oxGOEXc8NHSSs2XaKkbf69p7FxVbictXMS95PQOhJazMLrx5Z5X3Xsx48XajaejP8Afj4q1BikdS3NG8OF94Xz5lI+eqZE0+m4C66ud8WD4WTG25aAGjpK8+ds1JW/jx/TXmro2aueG9pVbjzH+jI09hXzbEH19dUufJM53QL2A+CozTVtIzSRw+K6ziyv2nWP0+tNnBFwQVYjltbXVfHKPabEqSQETOcOhxuu+wDaJmJxhruTIN4WrjycTM8M/TsYZ92qvxS3FiVgxSrQp5ugr08PNt5+Tj01eZCVE+4TV7ZdvLZoIQhVAjnQhAun9Q3sHkmJVN7O3sHkE1BziEIWVb9P7LDp9hvkmH0T2JdN7LF/APJMO4rSIQepb2nzU1CDSEDrPmpoBCEIBLlNgmJU3orOXprH2z6mS29c3tRTvmoQ9ouGm5t0LoKob1QE8b2uhlsW7r9C+Pz56ye/jnT58yB7386uR0EhFtT0roJcIZHIZIbOYdRZSbAG8y53lerHGMakpHUtfBM4HKHgH46ea38Yo+Fpco1BIcEmWnbLE5m7MN45utTjxH6tkNXyHEWD/sk9HUehcrlbdrZZ3GDLhGVpczesWuh+rex7dQF2Uwu1zoyHNG+2tlmS0MMh41VkRxN6dLrtx8lnss3HF0VNS1tPJG5oZK3cUqnmqcGrWyMJ5J+BTq9zYcZmMDcjXu5LVfbQmsgu4XNl7rlqd+q8sx369x3GDYrHiNE2dh1+23oK3KeUaEHRcDslSOpKupzPOUx7ietdfhdQJMzb3sbLyYTxz1PTWfc7dJTvVwG4WfTcyvt3L6+Hp8/OdvUIQtuYQN6Ec6BNLrTt7B5BOSqTWnb2DyCag5xCELKuhpxekh6eDb5KZFt6XTPPFYh+43yUydCtIhD6odpU1GL1Q7SpItCEIRAoSC4U0HUKWbixl1Ed7rBxTD6hx4ajeGyj7LjyX9XUupmjvdUZYjcr5vPxd7ezi5NODlxiejmMcrZKOfna9t2P6+g9oKpS7W4nA8mSgpqlg+1HIWk9913dVRwVMToqiFkrHb2vbcLl8S2Hglu7D6h9I77h5TD8N4Xlnhv8o9Nyt9Mz+3tPb63DKmN37rgR87LPqNrzWTMDKZzowSJI3t9NhA7dQUut2Xx6lJHF2VDR9qM/0WVLh+JsuHUUje1q9OOHDe453PkizVU8sEwxHBqqVrHm9mv1aej/AMpg2iZV1DHYvBLwsYs2WI6A9JjJtfssqdJBiUcn1cLgD6Qc3QrRdg1VUMLhThx523XS+PqpPK9wmnp6KrrnTHF6Z1zf668R/wBQt3FdMyqwehp7y4lRmw3RzB57m3K5tmG1VKeVhDjbndT5x5K1HJVNblbTCAH3cDY/IBc88fP7axy8Wm3FopJDxFjmwnV0jhYu6BbmC6HZxr3NL3A3cbrm8PoJp3tGXk37V3uE0PARNbbWy6YcUl6csuTftr0zdyugaJULMoTV75NR5Mr2EIQqwEIXoQIpPZm9g8gnJVL7OP8AnMmoOcQhCyroKYDi0Ov2B5Jjxp8FClbeliv9weSY43YVpC4vUt7SpJcGsQ+PmmIBCEIBCEIPHNBCryRKyggHes5YzKNY5WMySBV3Q2Ws6IFKdB1Lx5/x9u+PIynQX3hVpKNrt7R3LadB1JZp+pea/wAa/TtOZgSYVC/fGFTk2chkvYuHYV1RpepApepJ/Hya+ZxrtkwTyZnfEp0Gyga67nXXXtpdU1lN0henDhrjlyMehweOnAAatqCAMG5OZEGqfYvVjhI4ZZbAFghCF0cwhCEAhCECqb1DeweSal0/qG9g8kxBziEIWVdDTO/VIdbWY3yUybtuTql09uKxb75G+SnpbrWkLgH1I7T5pihCLQjtKmgEIVSDFKSoMAjkLuMMfJHdpF2tIDj1akd6C2hKiqYppXxsJzRgFwtuvu+P5jpTCQATfQBB6hVGYnSPhppWvcW1T8kQyOuXandbT0Tv6FbQCLXXjnBrS4mwAuSvUV5kBRwY6lWOJUooZ60vIggMge4tI9AkOsN51B7UyGrhqJZYo3HPCQHtIIIuAR8ipo3TOCHUveDHUvUp9TGypipyfrJWuc0dTbXPzHemobpmUBeoSqaqgrIOHp5A+Muc0OG4lpLT8wVQ1CLqlFi9FMyifHI4iuJEHIPLs0uv1CwOp/qERdQjnQgELxj2vBLTcAkdy9QCEI50Cqb1DeweQTUql9nb2DyCag5xCELKuhpQDSxfwDyTHADUKFPfikNvdt8ky1mlaCob8D8SpLyH1Yt0lSOh1QQkziNxjALwDlBOl+ZZNBgT6SqppZagSMpqJtM0Ab3XBcezkt0WwhEY0uHyxMq5HVGWWpikDQyQgmR263SQ1rAD1FajYnNhy3zPcQXlzjr0/wDhNsDqQNNRdCDGiwarp5qYx1EbmUzJ3NDr6yPPIPY0OcPimx4fWtmDnVJs6Vmc8I4ng2t3DrL9Seg2WohF2zTh9Va5qS1zqgOdaRwyxAizR1kNbftch9HiHBtLJ2GQyPc8Oecrm2flAsNBctv1BaSERnVeGyS4VT0EJYyNjohLcnVjSCWjttbXmJUjhxbWTSw2YJWh5IcQXSDTM7p0DR2AhX0IMZ0FYyrjgbUZ3PAkcwyECzBbU9LnuF+ptlJuGVrC13GGue1sUbnkkOdG3V3TYlx7gFr2F721Qi7KdE7gmxNPIa22rjckbrlZtPhNXBQRU7Z2sdBSCOMtcbGXneRzi4BHa5a6LIKU9JOcLqIKWTg6iaNwa+R5cGuIte/zVWTCqiOVjqOSKJlPROp6a5JyuNrndbQNbb4rXQgwzBVccNIJLyuzzEiR2VjAMkYPbcuPSWnqUqSmqp5eGjqi9kMhY0vebvDGllj2vLiT1BbQsDcbygC25U2zG0FY2EtNTeRsAbE8vNg/KQXEW11N+5WqOA0wdC0O4NoaGue8uc6wA1J7FZXtjZRHiEIQJpPZx2DyCck0nszfh5BORXOIQhZHRUt+KRX+43yTHatJsVCl9kh/Db5JjvRPYtBNOTwbVNwt1qFN6oHrTHbtQg5uqxCvkgxKSCYsMtS2jonANIjdcML+uzi7ToYtSPFISwZRI9vCGFrz9t7SQ7uyuud3JKtcXpwGgQR2a7M0ZRoent1K84rTWtxaKxcXWyDeb3PabnvKoyp8XdI2Gpp2vEDITOW7jLmu2Jo/iJJ+A61P9JGLEJ31DiIIoiCG6taWAOe6/P6TWjsK0+L09gOLxWAaAMg0DTdvcdyDTUxaWmnis69xkGtzc951KgpNxWNkEz3xy3p23mBsCxxaHZN9r2c3d0hWn1TYoc8jHAl4YGXFySbAKZpqclxMEZLiHOOQakWsfhYdwQKeLUljXFz85uB6XMfkERQOOxARfq8pdKMzQCDoXhjT/mvcdQO6ynxt9ZiEUUDnMhjMjpXXHLsSwNt0F2Y3/c61cFNALWgjFrWs0aW3d1z3qTYomOLmRMa528hoBOt/MkoMKevnGIVDhVmOAVUFLEAA4B2jnm3PcODeqxPMVoHExLHA+nYC2eQBjnusC3UuPcD3hW208DDmbDG03JuGganeUCmgAaBBGA2+UZBpffZFUaTGY5mXfGWERid5vYMicXZHOJ5yGkkcyViOKVDMNp5YKd8M1XNFDGJQORntckdIF9OkLSNLTEEGmiIczIbsGrdeT2anTrU3sZI3LIxr23Bs4X1G4ojEqq6qZW1tLSSFwjhhia9+oZM9xB16Q0tcR2dK84/LDhFfiAke8RvlZTNe6+Yg5AD2vBt1ELTmonyyRmN8cccbxI1vBnV1iNbHrv2hNipIoqWOmLGvZGAAHC97c/bzoqlHNJRMpoauokfO5lnklpuIxypD0XuN27MFJmNwGISSxvhBIAzkacjO6/QAN5+CvPhikIMkTHkNLbuaDod47DYdyi+lppAQ+nieDe4cwG9xY/LRBTGMtL4mmnlaZAwuDrcjM1ztesBtz2hS/SsT20pDHsbU8thNtGAZiXdAsAP8wVzgIc2bgY8173yjfa1+7ReCmp2hobBGAwFrQGjQHeAiM2oxY1FO+GmZIySYxxRPB1Dni+7mLW8pFNiEwme8tfMyqfIacAgNaGWaBr97lOv0LSbTwMtlgjFjmFmAWNrX7tEuKmDZg48HwcfqWMZlyAgX5+3dbei7WL3CEI50QqkH6uP+cyalU3qG9g8k1BziEIWVdHS+yQ/ht8kx3onsS6X2SH8NvkmO9ErYVTaRpj3Bo1IHaoU/ofFV8VrxhmF1Ne6PhG00bpC0G17C9lPQsZ48vptuOteZ2ffb3pb6jg2xOLW3kc1ti8C1+3ejjtO4FzZ4yGgEkPGgO5AzOz77e9GdnvGeJVaPFIqqIOc5sT3SyMaxzxc5Xll/kO9RxHFf0fUUMRiMnHKgQgh1sl2k3/0qGlzOz3jPEEZ2ffb3qpi2InC8MlrhA6ZsIDntabENvq74DX4JdLi7Kquq6MRhktM9lru9NjhcOGn8Q/yoaX87Pvt70Z2W9NvekSV0TI88b4pPrGsIEjRa7rd+/TntZesraaSxZPGQXuYOUNSDlI79ENHZ2ffb3ozs++zxKL6iJkgidKxsjtWsLgCfgo8cpy0uFREWi1znGl93egnwkfvGd69zs943vVCDFZarCZ62GlzyRvlY2EP9MseW6G3Pb5pNPtBDVT4YyGElmIwOma8u9ANAJBHTykNNXOz77e9Gdn3296SK6mMPDCphMf3+EFt19/Zr2Lx+IUzWZhPETlu0cIBfS/5d6ofnZ99vevOEZ7xveoQ1LJWRkvY18jQ7IHg7xfm38/cqsWKuqKmthp6cv4k5rHEutmeQHEDsBHehpd4SP3jPEEcJH7xniCq12JxUdJVzBzJJKWF0ros4DuS29urm7woU+LwySVjZnMgFLPwOZ7wM31bX316nHuQ0u8Iz77e9e52ffb3qniGKwUFJPM6SN74o3PEWcAuytzW7rd4T21lOY85niDQcrjnFgbXI7bIaNDmu9FwPYbr1QbPE+QxtlY543tDgSN3N8R3hMG9Aqn9Q3sHkmJdN6hvYPJMRHOIQhZV0dL7JD+G3yTHbj2JdL7JD+G3yTTuK2FQerHak4nQsxLDaihlc5kdQwxuLd9iLaJ0HqwUxzQ4WN/gpRnVGF8amhkknkywvZIxgsAC2/Vz3+QVJuytI3J9dMSxkTW6j+7kMgJ05ydepbnBN6/EV5kaN5I+JUN1lPwCJ74zxmXLHLwobpbNwvC9HTp2JlXg4rK+CpmqZiyCZszItMocGub225V/gFoWb1n4lBYOg+IobKNPwlK+nncZmvaWuLgASD2ADcbKpR4JTUMtPLGXukpqYUwc51y5oIIJ69/eVoZW9B8RRYdfiKptjt2ahzOc+pmeXPheSSLkxPL295Oqc3A6ZtUKhxMhHCDK8Bws+ThPk4aLRyNvfleIr3KOvxFTRtn1ODMq6+OrkqJQYnse1mhaC0u882vYFXGzNIGxtEsv1fA5dRvjeXtJ011cbrYsOvxFFh1+Iou1WkoG0dIaeKRxDpXykute7nl53dZVSLZykglgkgkliNPw+QAg+tN3b+jm6FqZR1+Ioyj97xFE3XN1OzJjY2CGQyMmeXSyTMz5TwIi3BzTq0HW/OfgxmEVs1dI6YQsjlBjkDYiCAYWtLmuzW3tAsRewXQZG/veIoDQOnxFNL5Vn0OB02HymSPM4kMHLs6xYzICOjTTT+qjU4DBUx10fCSRsryHTBtr3AAuDzaAdy0so6+8oyjr7yrpNsmTZyGeoqJpamdxnimhNyDlbJluBpzZBZRr9mYK2GriNTOxlW6R0rWkWOaIRdHMBp1rYyt6/EUZB+94imjbn3YJUVVbU8PkZDPwsTrR2eGOY1uYOzWucrdLc3fc/s5SCrfU5nOe6oM9nWLbmIREZejKFqZB0u8RXmQfef4iobJpaGOkknkZqZ5OENwOScrW2HwaFZG9RDQ3cT8TdSG9UKpvZ29g8gmJVIf1cfDyCaiVziEIWVdHS+yQ/ht8kxwJGiXS+yQ/ht8k1bFQGSAgOPJ5//wCK0HA6LyRnCNteyTxYD7TrDsUDyV4Q066lJ4uD9t3y/JecXaPtu+X5KdhxAtYLxK4Bv33dw/JHAj3jvl+SBtkWKVwP/cd3D8l7wI++7uH5IGWPQvLKHAt++75fkluETDZ02U2vqQNE7FiyLFVg6A/4hu+3pN3qPC0wt+tt5QBHLbqCbBDpbsvFWL6cAl1U0C19XN6bea8ElMbWqmm+7lN1QW7IsehVi6DNl4y2+bLbM3f0JnAD3jvl+SobZec6XwI9475fkjgeiR3y/JQ0bYoslcDf+8d3D8kcAPeO+X5KhtkWKVwA9475fkveAH33fL8kNGWPQkySPDg1jddPj2KXAN++75fkhkLY35g4k9dv+cwQEMfBR5OhTQhEc4hCFlXR0vskP4bfJNXNionaABNIANwDiveM1Hv5PGVrY6NeONgud4zUe/k8ZRxmf38njKbHQXA3KKwOMz++k8RRxmf30niKI30LA4zP76TxFHGZ/fSeIoN9CwOMz++k8RRxmf30niKDfSZ6WKoB4QE3blNiRcLG4zP76TxFHGZ/fSeIoL0WBUUT2PDHuMby9gLtxLr/AC3IbgVAwAFj3Btsoc88mxJHzPPdUeMz++k8RRxmf30niKDSGEUQjfHwXJeLOGY67vyHcojBMPDMgg5PJFsxNg30Qs/jM/vpPEUcZn99J4ig0v0RRCVsois9r845R3q6sDjM/vpPEUcZn99J4ig30LA4zP76TxFHGZ/fSeIoN9CwOMz++k8RRxmf30niKDfQsDjM/vpPEUcZn99J4ig30LA4zP76TxFHGZ/fSeIoN9CwOMz++k8RRxmf38niKBaEIWV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BDAAoHBwgHBgoICAgLCgoLDhgQDg0NDh0VFhEYIx8lJCIfIiEmKzcvJik0KSEiMEExNDk7Pj4+JS5ESUM8SDc9Pjv/2wBDAQoLCw4NDhwQEBw7KCIoOzs7Ozs7Ozs7Ozs7Ozs7Ozs7Ozs7Ozs7Ozs7Ozs7Ozs7Ozs7Ozs7Ozs7Ozs7Ozs7Ozv/wAARCAFaAOEDASIAAhEBAxEB/8QAGwAAAgIDAQAAAAAAAAAAAAAAAAMEBQECBgf/xABMEAABAwIDAwcJBgMGBQIHAAABAAIDBBEFEiEGEzEUIkFRYXGSMzRTVHKBkaGxByMyQlJik8HRFRYkY3OiJTZEsvAX8TdDdIKzwtL/xAAZAQEBAQEBAQAAAAAAAAAAAAAAAQIDBAX/xAAoEQEBAAICAgICAQMFAAAAAAAAAQIRAxIhMSJBE1FhBDJCIzNxgbH/2gAMAwEAAhEDEQA/ALupqZ21UzWzyAB7gAHnrSeVVPrEvjKzV+eTf6jvqnNoOUNa6lcZMz3NAfZvAN1/3L5d7W3T3TWkc1dVfSol8ZWOWVPrEvjKkxYZJPSuma4XEecN7LkH5Albx4LM6sFPISwPDzG7TnFv0V1mbxQjWVPrM3jKOWVQ/wCpl8ZUpuB1+du8gLWE845hoOlbw4NJNVzUxcWvhka06flJOvu0+KazTeKFyyq9Zm8ZRyyq9Zl8ZUk4PWEksjBYScrnOAvrYLSfC6mGEykNLWg5zmFgb2t28FNZr8STWVXrM3jKwayq9Zm8ZUibC5Y6iSGO8m6BLnGwFgASR8VvNgs4m3dMDMA27ibC3OLf5JrM3iicsqvWZv4hWDWVXrM3jKlyYLVMhZKwNe0tJecwAaQSCL/BK/sur3skWRpfFbPZw0ubBNZnxJ5ZVeszfxCjllV61N/EKktwuUZd/wDdl0zYgBrx6VqMKnle5sAz5XvbrYXDbf1TWZ8UfllV61N/EKOW1Z/6qb+IU6ow2enDnOacsTWumOnMubW7dVIq8FfCWCBzpc0ZkuQBzRx+Vj71euZ8UM1lV6zN/EKxyyq9Zm/iFSJ8JqYIny6OjjvmJIBFnEfHToQ/Bq9gaTECHC4s4f8AnQprM+KPyyq9Zm/iFHLKr1mb+IVIr8JmpHSEc6JmXnkgE3F+C0bhVY6RzN2LtLQbuA1IuB8NU1mfEnltV6zN/EKOW1XrM38QqScDrxHvDE0NzZfxjje31WWYRMxzhUcwZczcpBvqP6q6zN4o3Lar1mb+IUctqvWZvGVJkwWqaM0bc7ObqSAdTotocEqZ4py0AyRPEYAcLE9OvYCmsz4onLar1mbxlHLav1mbxlSX4TNkj3VnEgZyXADMeACW/CqyOJ0r2NDGgknMOhNZnxK5bVesy+MrPLasf9TL4ypH9kysoXVEwLS7JuWgjnZj0qJPDJTTOhlGV7TYi6l7T2TrXXIQhfSeJzNX55P/AKjvqtGTzRgCOV7QNQA4i3X9At6vzyf/AFHfVJXzL7r3T0YyaoFoopZedoGtcdb9HzTMuJbwOzVOduYZsxuOvVIY50cjZGaOYQ4HqIT5MTq5G5ZHhwJJN28Sf/ZXGz7T/g2OmxV80cTnVMYc7IHOcbDvS424nM/exOqXuOmdriSbdqBi1aJA/eahxcOb0k3PzWKfFKulYGQvDQCSObdXeP8AKeTop8Wiu1hmk1aedc200GvePko801RMJRNUODwQNyb8493/AJxW39q1gvZ41IP4er/2CjTTPmkMj7Bx1JAtcpll48EibRU1bVuka2pkie1mrXF13N6voPemRtxCFm/ZXPLRwBc6ztHH/wDU+9QYKyoppd7DM5ryLXv0Xvb5LYYhUCBsJLSxosAW9/8A/RVxuM/ZZTpI8Ule+Mb94uRZtw3jrp3pb3VkEb5HzyseZMr2FxuSNblMGNVzeD2g3J0YOJNyo81ZLUB28DSXvL3OtxJFv5KWz6pqpc9FiTIoXtmlnbI0SjI5xymwIv26pTo8WjdzhVNINrXN7lY/tWs3Qi3n3YAGXLppa30Cy/Ga6R+d0ozdYaFd4/yeS5m4i2F++kl3dhna6TtsLjvCxG3ETHvI+UZC06tJALen3LQ1kxYWENLXaEFvaT/NMZilWyBsLXtDGsLAMo4Hip437q+T5qLFBCzO6aUSlzXMDi6xBOh+ZS/+KNOXPVA5b2zn8KyzGq9rQ1soADi7Ro4m9z8ylcvqTK6Xec97A0m3EAWV3j/JqpclNUPqH0suIudupGsBcXEFx4W99/gokproXOkkkmFnhpeXHU20+S1dWTue55dznyCQm35hwPzK2lrqiYNEhDsjg4c3ptZTcpJUmWPEqOZoZUSThjs2hcW3zdIPHUJMzcQjLHPkmLpSbAE3vfh8lqMRqgcweBrwDRbXiO4rV2IVT3RudIS6J2ZhtwKts+tppIp+Wl8f+Lka9xIa0uJvlF7/ANFq5mIF5dHNJeQhz8ryBmOgvrqdPkkvrJDJHJGDG6Ntgb31N7n5rDauoa2NrXG0ZBaLdRJ/mU3F033WIAAgz/huCHG1gL/z+aVK+qY4xyyyA21a556etOOI1hiERfzA3LbKNRp/QKPNLJUSmSW5cemyzb+iM8onAAE0lhawzHS3D4LR73yPL5Xl7jxc43JWLdhWbE9B+Cz5Xw7FCEL6jwrynp4HU0RMEZJYCSWDXRMNLT2P+Hi8ARTeaxew36Jh4HuV1ER6ang3I+4i4n8gTOT0/q8XgCxTeS95TU1FpfJ6f1eLwBHJ6f1eLwBMQrqIXyen9Xi8ARyan9Xi8ATEJqGyuS03q8XgCzyWn9Xi8ATEKahsrk1P6vF4Ajk1P6vF4AmKvxDGqbDa6iopYppJq5zmxCJoPC173Og1TUWbvpM5PT+rxeAI5NT+rxeAKs/vNQf3jGAbuflpbm/CMtrX436gn02Mw1VXX0rKeeOagsZBK0AOBBILT0jQqeF1kmcmpvV4vAEclpvV4vAFDwLGoMfwtuIU0ckcbnuaGyWvobdCsFdRLuXVL5NT+rxeAI5NT+gi8ATChNRNl8ng9BF4Ajk8HoIvAExCagXyanv5CLwBHJ4PQReAJiFdQ2XyeD0EfgCzuIPQx+ALdCahtpuIfQx+ELG5h9DH4QmFYU1AmGGHdj7lnhCZuYvRR+ELEHkgt1dRd1zqEIWR0FN5rF7DfomdBS6bzWH2G/RMPStIXT+S95TEuDyXvKYqBCEIBCEIBYWUFQYSn0kEtXFVPjDpoWubG4/lva9vgE1F7aoOAP8A8aWH/JP/AOMrt5qeJnKqlrAJZIcj3dYbmt/3Fc1/d/E//UIbQbpnJBGW5c/3n4COHDj2rqZw51NI1rSXOYQB2kLE9O3Jd2a/Tg9lsblwP7PGV7aMzwU8z99z8psX25vWdexdTi20dJhGBR4tIyR7Jg3cxttmeXC4CooNmcVi+zmbZ90UfLJCbEP5mrw7j3dim45s5V4tsnRUMRZHWUYjc0SHmlzRYjToKTci5dLlu/tObtDusYocLrIAyauh3jDG7M1jgLlp/kVcqHRy1M0URnoeTyho3hcWkA9OUgm/yUxajllodKEIVZCEI6UAi6CVhALKwsoFQeRCYtIPJBboOdQhCyroKbzWL2G/RMPA9yXTH/Cxew36Jh4HuWkaQ+SHeVulweSHeUxUCEIQCEKvGO4bJiD8PgqBUVbBd8UIzFo7TwCiyWrDpQeKrqrHsMoamKmrqkUss3k2yggO7jwVghqwIQhECEIQCEIQZWEKunx7DoKuopTPnmpo97Oxgvum2vclFkt9LBCjYdiVHi1CytoZhNA+4DgLag2OikolmmenVHTZCLoBYWVhALKwhBrD5ILdaReTC2VHOoQhYV0FN5rF7A+iYdAe5LpvNYvYb9Ew/hPctIXB5Ed5TEun8iO8pioEBCEHKfaLjUmE7OGOnkMc9W7dtc02Ib+Y37vqtPs0w6Gk2VjrGsAmrHuc9/SQHED+fxUH7V6J8uDUlW3VsEuV/ZmGh+IVzsA8P2Jw+35Q8HxuXP8Ayr0XU4fH7TdpsDix7BpaV7RvWfeQO4ZZANFaAhkQzEANbqT0LE0rIIXzyOysjaXOd1AalVW1E2HjZup/tKsfS00zQ0yR/j11sB09y168uM3dRYMrqSTLkq4XZzZlpAcx6h1p68y2xp4cN2BweKhbOyKKcOiklAbJqHG9hw4rt8WixGt2SmjoX2r5acZXB2XXS+vR0ptq8epLtY8qpub/AIiLnGzTnGp6gmrzXD9r6SSjpNn9ocKlohDu2Mm6A9hFiQRpqOOqtvtMxuqw3Bqamo5HROrXuBlYbENAGgPbdTtNbX8V7TH9uvbV0ryA2picXOyizwbnq701cfWYDWVmw9FhuG00cNRGyKSOYyhuV4sS64F7nX4rqMPZUsw6nZWODqlsbRK5puC4DU3VlYuMn2dJKyGN0kjmta0Xu42C87+zY09ZLj7qwskFTI0PEhHPBL7jXjxXoNS1rqSbO0OaGE2Iv0Lz/wCyiKORuLvdG1xEsdiRe34lL/dHXD/byruaSjw/A6BtPTMipKVhNgTYAk9ZUhk8Mr3MjlY9zfxNa4EjvC4HEKybGftTgwmoceRUL2vZF0OcGB1yOnUrH2hVk2A7S4XjFE8smcwslaDYSNB4Hr4p28H4rbJb5vl6BJNFCLyysjB6XuAWjqulaGF9TC0SfgJkAzd3Wuc+0gA7FVT7ah8dj0jnhVuGbI0m0exGDConkikibnbIwAuAuearvzpiYTr2td0hCFXMLKwsoFw+TC3WkPkgt1RzqEIWFdBTebRewPomHge5LpvNYvYH0TOg9y0hVMfuR3lNSqYfcjvKaVQIQhBHr6GmxOhloquISQzNyuaf5dRVFs/gWJbL72khlFfh8js0bSQx8J6eOhB7xwXSoWbPO2plZNOd2ioMax6iOHUYZQwSaTSySXc5vS0BvX13Wu2ezEm0uCRUlPM2OaneHszfhdzSLdnHiukusJrazOzWvpxu0Gz2PbS7LwUtSympqymeHBjZMzZLC17200KvqinxWo2ebDC6KlxFrWZSHZmNII6engVaITR3tmnO7QYFU7UUVJS1UEVNkkbJLJmzltuIb38NVJ2i2aptocHbh737gxEGGUNuWEC30VyhNQ75TWvpS4PFjlFQQ4fVQ00m4YI21TZTzgBYEtte9u1XDGubG1r353Aauta5WyFYzbsupY+Smkjjy5ntLRmNhquc2O2Xq9l21bJZ4ahtS9rszbgttfs14rp+CFNedrMrJY5nFdlZJNpqbaPDZWMqo3DfQv0EzQLceg20WmLbKz7R7QUtdiTmw0NI0BtNfM6Q3uSTwA4fBdQsqdYv5MlPtVg0+0GBy4bBLHEZXNJkffSxB4DuTdnsNnwfBabDp3xyGnZlEjCedqTw6OKsllXXnadr16sIQhVkLKwsoFU/kgmpVP5EJiDnUIQsq6Cm81i9gfRMPApdN5rF7A+iYeBWkLg8kO8phIAJJsALknoS4PJDvKYqIwxLDycorqa/VvW3+qkMe2RoexzXNPAtNwV5z9oWCMqYa/FIWBstJLGH2/MwsaPkdVL+yrFeUYVU4Y9130rw9lzxa6/0I+ax286drxTp3ld4SAC4mwHEnoUY4jQZrcupr9W9b/VJxa01M2iuL1bt25vXHxf/ALb/ABXlGwEbTt1E0t5rd7YHuKXLV0YcXbG3fp7IyRkrA+N7XsPBzTcFZWQABYWAWLLTiEIQgELKwgEIUfEKZ1Zh1TSMlMTp4nRiQcWki10U8EEXBBHYULnNi9mqzZqjqYqysFS6aQOaGklrQO/pK6NSGUkvi7CEIVQIQs2QYQhZQYQhCDSHyQW61i8mFsg51CELKugpvNYvYH0TDwPcl03msXsD6Jh4HuW0Lh8kO8piXB5Id5TFBV8kjr5cZo5vJz2jd3GMBeV7KVMmzG3TaacEAymlkB6ibA/GxXrNE4HFsTbfVr4z/sC8/wDtKwOU7RYfV0gOevIh0HCQEAfG/wAljOeq9XDlN3C/cegxN5RiNRVOYMsDTDE7r6XH46e5eU/Z7/z3H3Sr1qjpjQ4VHTukMj44vvJDxe613OPebn3ryX7O9duYz+2RTL+6HD/Zm9jcSGOLRcgXA61yuAT7SYy6vnxQS4YI+ZBExgAB69b36FbbTYtJgez9ViEMYkljbZgPAE6AnsVRsdPU4xs3JieJ10lTLK54y5srYwOiwt3+9at86csZ8bWuwW1lTtJTVENc1vKaaxzsFg9p6+1a7ebTYlsy2kkojE7lJeCJGXy2t/VUn2RNG8xN/TZg+ZTfte8hhXtS/Rqzv4bdemP5+uvC2xvG9oYMHwzEsNp2ScpLM8IjuSHNBuT0AlTtrsZr8D2dGJU4jE12NdE9uYAnjqrfCnZsGoXDgaaM/wC0LnftM/5Ml/14/qtZerXPHVzmOkdu0WPV2whxqjZFyhg1aIy4vs+xsOgAK5fiOIt2NdiszG09ZHSOmdGW3GYNJAI6EjYBwdsXQdgcP9xVhtL/AMr4r/8ARy/9pT62XXbrr7U2wW0lftJSVs1eIgYZGtYI224gkqRtfiGP0UVLFgNGZnTvLZJg3NuuFtPedT1Kj+yMf8KxH/Xb/wBq2xvaXE5tvqfZ2nqDRUjZWNkfGOfJmaHHU8ONtFN/GbbuH+rdT0ftZtJiGyGKUGSc1dNO072OYC+hFyCLWNrrsnTsZTGoebRhmcnqFrrzH7VoY4sTwtjc2sbr5nF35h1r0mWWmp8MMlW9rKdkI3jncA22t1Z7rOeM6Y39uU2Vx7EtsK6tndMaKipwGxxw2zFx4Ek9yraPE8a2nnr8BfiTqTEaG5gnhJY2Qh1jnt7lbbHbPVOBVFVPQPE2GVjQ6FsxtID0E2FrW9/BSdl9j34FiFXidZVNqayqJuWNytaCbm19eKk3dNXLCW2f9JW020TdlsDZUyt39S+0cbeAe+2pPUOJVfHXY3LsXJj7qtjKp0ZqI4WsG7awfl6zp0qs+1qnkfhdDUtuY4pi11ugkaE/BXuzeG4biGyWHOfTNkY+naHNLiQSNCDqnm2xnWM45l/KRsntCNpcFbWmMRStcWSsB0Dh0jsV0ouH0GH4c2Snw+CKBoIL2Ri2vapa1PTllq3w0i8kFstIfJBbqsudQhCyroKbzWL2G/RMPA9yXTeaxewPomdB7lpC6fWAd5W0jBJGWFzgHC12mxHvWlN5EDtKaggMwaljlklZJUtkltvHCofd1hYX1Umajp6gwGeMSGneJIy7UtcBa/zTkIbR6mijq3XklnbzcpbHK5oPuCqqTYzAqGoFTSUr4Jm3tJHK4HXjrdXqFNRqZWeJSH0cEtC+inaZoXsLHiU5i4HjclU+FbG4Zg73cklrBE83dTunJice1vT71frCahMrJpSYVslheC4hLW0G/jMv4ot6d38E/FdnMLxtzHYlA6fd3yAyGzb8bC/YrRCah2y3vZFJRRUMTYoHSbtjQxrXvLg0DQAXSMUwaixmAQV7Hyw8d2HkNJ67BTkKpu72hYbg9HhELYKISRwtvljMhLRfXgU2toYcQp3U9RnMT2lr2teWhwIsQbKQi6aN3e1bhWz+G4IXDDoXQNebuYHktce0FRsZ2SwnHaqOrqmSRVMfCeB+R5twuexXZWFNRe2Uu9qPEdjsJxajipq01Erojds7pSZe4uPR2J2LUNBDstVUdbVSsoxCRJO9xe8Drv09CtlAx3Cm43gtThzpN3v2WD7Xym9wU14WZXc3XnOCbD4tiuGR1NJjroaGQnctOcEgEi+UGw1BS6rD9pNhsUoZziLqmCeUNDWSOLX9bXNK7LZiHHsCw5mE12GtqIoLiKogmbq0m9iCR1qxqcJdjFfRVdfHuo6F5kigDg4uf0OceFh1D4rExmvDveW9vPmLOppoKqB9PUwsmhkFnMeLghVFHsnh+Gl4oKiupYnuzGGKpIZfu6FdlYW9PNLZ6Lggipot3CwNbe57T1k9JTEIVRpB5ILdaQeSC3Qc6hCFlXQU3msXsD6JnQUum81i9gfRMPA9y0hdP5H3lMS4PJe8piAQhCoEaIQoMXQsrBICARdaGRaGRZuUiyG5gjMoxl7VoZbLneWNTGpecILwoLp+1JfVdqz+eNTjtWmcHgsghVQqteKfHVX6V0x5JUuFichLZMHDimA3XSVzsZWEIQCEIQCEIQaQ+SC3WsPkwtkHOoQhZV0FN5rF7A+iYeB7kum81i9gfRMPArSFweSCYl0/kB3lMVAhCEAsLK1JsFAF1kiWYNGq1lmsqXF8SFJA6Qnhw715eXl6u3Hx9k2oxFkQu54aOslVsu0VK0kb9p7iuKrcSmqpSXyE9QGgSgzPrfivHlllfdezHjjsxtNSE+XClU+KR1Lc0bw8dYK8+ZSPnqo4Wk891vcusnfFg2F3jbq3QdpXDO2akrpOPH9LaaujYOc9re82Uflsb/wyNPc5ebYhJiFdUufLO8k9ANgPcoM09dRt0keB3rpOHK/5M/HH6etMnB1BB96kRzWIXjlJtNidJIC2cuaDwdqu+wDaFmKRgOIEoGoWsseTi830zOufp2EM/RdT4pQ5UMUqsIJV6eHm7PPycelqDcISon5gmr27eazQQhCqBCEINYvJhbLSHyYW6DnUIQsq6Cm81i9gfRMPA9yXTeaxewPomHge5aQqm8iB2lNSqbyPvKaqBCEKASpXWCaeCRMOas5elntX1Ellzu1FO+egzMuQ0hxV9VDj3KAJ43tMMwBb9F8jnysyfQ454efsge99gpkdA8jpK6CXB44pDJDZzDwtqstga3TLZcry7enGRT0dG6lr4JnfhDw0+/RX2M0e+pg1uoJDgkzU4kiLOBPA9R6Ct48RtGyCssxx0D+DSepc8rb5WyzyopsIysLmcVS18P3T2vGoGi7KcWa50ZDgONuhVklDDJ/iqwiOJnWbXXbDksvlbjLHG0dNTVtPJE4BkrDpokU8tTg1c2RpPNPxTq94hxqYwNyMe7mtVg2hNZBdwubdS9ty1PPqvL1369x2+EYrFiVE2ojNj+ZvUryCS4BB4rgtkqR1JVVQc45SzgV1uF1G9Bbe9jZeXGdc/HprPzj5dJTPUwG4VfTX0U9vBfWw9PnZsoQhbYCysLKBcPkgt1pB5IJiDnEIQsq6Cm81i9gfRM6Cl03msXsD6JnQe5aQun8l7ymJcA+696YqBCEKASpG3CasOFwpfSxVzx36FQ4ph9Q/76jeGzD8rjzXLqJo762UGWJfN5+P7evi5NOElxeejlLJWyUc44te27HfyPuUF21uKQSffUNNUsH5onlp+a7urooKqIw1ETZWO4tcLrmMQ2Gp5LuoKmSld+g85n9V5p038o9Nyt9K7+/lGB97h1Ux37cpH1VbUbXcrmZu4HGIEh8T2fjaevXiLLSu2Xx6lJ+4jnYPzMPH3KolocSYbPpHNXpw4+H6/wDWLnnEqqppIJxiWDVL2MccwAdZzT1Jg2jZVzMfjMUu+ibaOWHgO0tJsT3KFSRYjHJ93GQD+JpGhVk7BqqpZmbA1x6W3C3es8ZJO184kU8FFU1pnOLUz8xvZ+Zjh33FvmumircHo4RvK+A2H5DmPwC5ptBLRutJhev7o8ylxSVGXLHTsiB4hkQasZ49vvw1MritG4tFLIeQxubDxdI4WLz/AEXRbOMcWZyPxG65rD6CWokAy2bfgu+wqh3ETW21W8OOT0458lq1pm9imtGiVDHlCcOK92M1Hkyu2ELJWFpkIWUIFU/kWpqXDpEFug51CELKugpvNYvYH0TDwS6bzWL2G/RMP4T3LSFweRHemJVNrA0pqAQhCAQUIQaObfoUeSHsUtaloKzljMmplpWSQ9iQ6HsVs+IHoSXQdi8ef9PK7Y8qqfDfoUd9I11+aD7lcOg04LQ0/YvNl/TO05tKCTC4ZOMY+CiSbOwyXs5zfeup5NfoRyXsSf0+Tf5o452ymY3bO9Op9lWh13OJ9y65tL2JzKYDiF6cOGz245csqnocIjp7Wb8ldQwBgCayMN6Eyy9WOGnnyy2wBZZQhdGB0LCyjsQCEIQaQ+TC2WsXkwtkHOoQhZV0FN5rF7A+iZ0FLpvNYvYH0TOgrSFUvke4lNSqYWh95TUAhCiQYnSVDoWxyEmdr3R3aRcNIDj8x8UEtCVDUxTyPjjJLowMwtwvwTSbAnqQCwobcYoZKamqWTEx1cm7hs03c65Fre4/BTbIMIICDoLk6BA+qDXICsbsdSVy6AUktUS4RRFwcSD+U2NuvX4pkNRHO57WE5o7BzSLEXFwpqKzux1LIjC3slPnjZUx05vvJWuc2w6G2vf4hNQb5As2sjoS6apiq4BPBIHxkkBw4GxsfmFQxCDoL9SiR4pSzMpnsc4tqnFsPNPOtck92nFBLQsrCIwshAIdcjXWyOCAQhCBcPkwmJcHkgt0HOoQhZV0FN5rF7A+iZ0JdN5rF7A+iZ0FaQun8j70xLg8l70xFaSh5hkERAkLSG34A20VdRYO+mqaaWSRr209NuQAOJJBJ7tArRCConw+RvKJnzASzRyNZlcRmeb5fg0NHuVlHEY4Q0AFzrF5J4npTCAbEgG3C44LKClpcEqaM0zGzRvjpmzPZmvfevcS08OADnD3qQzD6nNeSVusrS+ziSYw3h3l1z3KyQhtXHDpXB132zzBzgHnmxttZo78ov3lamixDLHaWMuzOM13GzxrlA001Iv3KyQibQKrDnzYbT0Ebmhkbot4STq1hBsO+1vetnUB5VLJHlax7Q4am+8/Uevg34KahBTOpKtlQyHfCV0rQ97S4gAMba/veQSnHDasOaWzg6RMcbkEsbfN0aXJ+Ss7C97a8LoRdlPjfut3HYNDdLuPHo16lXR4TURUUcDJGNdT05ZEWk23h1LiO8C3eVbIQ2h1NJK7CqimpXCKaaNzQ9zicpItf3KI/CKptbv6WaKNsVFyenaSea8kXcfcGhW6EFO6Cc1rqdljK4OmPPORotkYD83d4KIKSoqpWVUU4LIZCGEkneBrcoB/+7MT7lcWF72F0AACwFh1BDauGH1Ih3ZlzFsIjjcXHmm1nHv1upVLDydroWstG22VxcSXaak3T0dqIEIQgXB5ILdaU/kQmFBziEIWVdBTeaxewPomdCXTeaxewPomdC0FU2sAPampVL5uO9NQc/UVtY+LEp4Z3hslQ2jo7AWjfcMLvET7grKPE6fdts58jRJud4R+J40P0PwUoU8IAAiZYOzAZeB6+9Y5LT2I3DLF2YjLpfrQV1Ricr3RTU7CIWRulcL6yX0jaPaOvwWwxN0ddOagFkEUX5TpdoBefddoHvU8UtOG5RCwNAAAy8AOHwWXU0D2lroWFpBBBb0HU/FBF/tJkcU5cyVxpm3l0F2nLmy9psR8VIfVMjiD3ggucGBuhJceAWxghL3PMTczrFxtxtw+gRyeLW7GuzPzm44u4XQQf7bgMbHMhleZBma0AXIz5QfedR2LYVDq3EIWU0mWGLM+Ui33n5QO6+bwqY2nhaGhsLAG2As3hbgsshiicXMja0kWJAt03/mUFJLiEs1fUvhqnRwR1MVI0AXGcEF5t03BDeyynuxMSMhdTMBEzuY55sHMFy4juA+YUttPAx2ZkLGm5Nw0cTxPesCmgbltCwZb5dOF+KCFBjMckT3vbYsj3zsvBsZuWk9they1xLEpoqCmfBGWSVk8cLC/8gfxce4X96nClpx/8hn4Qz8P5eruW742SNyvaHC97EdKComrqhtZW0tO9zmxsiibI7W0zza4PTYEErV1XNFgtbiLJZJHAyMp2Ode5Byj4uHzVlLSyPc0RvjZGx4e1uTp7dfemR00LKdkGRrmMtYEX160EUTcl3UU80hkLC5+Yg81nF579PiFkYtBujJIx8YDspDrac3MfcApb4YpHZnxtccpbci/NPEdyw+mp5Glr4WOBNyCOJtb6IIzMTYZI43RSMc8DMDbmEtLrHtsL+9DsSjApyY5GicF4cQOa0C5J6hw+Kl7qLNm3bc173t02t9NFqKeBrWtETLNBAFuA6kECoxMzwmKlu2V72RtJPAnnHuIZcopK95lJcXTCre91MGkWDG2Fvfq73qe2mgbbLCwWN9G9NrX+C0jpGsla8sjDYgRC1rbZAQL/RA9CLoRGkGkYW5WkPkwtkHOoQhZV0FN5rF7A+iZbRLpvNYvYH0TOgrQVTC0PvTCQ0XJsFpAPuvel4hVjD8OqKwsziCMvLQbXsEDs7P1BG8Z+oJfKbU0ExaBvS3mlwFr9/HuQ2tpHgllVC4Ntch4Nrmw+agZnZ+oI3jP1BRKTFaephD3vZC50skbWOeLuyvLLjvI+aMRxIYdJRMdEZOV1AgBBtkJBNz8EXVS96z9QRvGfqCj4pXHDcPmrNw6ZsAzPa02IaOJ9w19yVSYtHVVdTSiPJJA5uUF3lGOAIeOziPciaTd4z9QRvGfqCTJXQhmaKSKXntYQJALXNv66dKy2upXtDm1EeUkgEutcg2Pz0Q0bvGfqCxvGfqCw6ohZK2J80bZHC4aXalaCupMpdyuHKLXdvBYXNh8Shozex/rCN5H+oKEzFXy4RPXRUrpHQuka2FrtZCxxboe2yVDj0VRUYdFHES2vhfKH5tI8oFwe3X5Iuqst4z9QRvGfqCXy2l3e8NVDk/VvBbhf6arWSvpmMcRPE54bcN3gF9L+5E0dvGfqCN7H+oLVlTE8tbvGB7gOaHgnUX+ijRYkaiatjghLuRyCJxLrZ35Q4gdwcENJe9j/UEb2P8AUFDxPF4MOoamcOZLJTszuhDwHEafDiPiEQYvTyGpE72U4p5jEC94GazGuv8A7vkhqpm8Z+oI3jP1BRqzE6elp5niWOSSFjnGIPFzYXI/860xldTPjD+URDoPPGhtcj4Iapwc1x0N1laMqIZHmNkzHvbxa1wJHuTFQuLyYW54LSHyYW5RHOIQhZV0FN5rD7Dfom9CVTeaxew36JnWtDSAfde9LrqRlfQz0cji1kzCxxbxsepb0+sITHAOFjf3GyCFJhgkMWeokLITGWMsLAsNwfeokezNLHktLJzMhHAateXgnr1Ktt0z93iKN0z93iKi7qsfgEbzF/iZA2OUy5bCxcZd59dO5NqsHZWYhDVTVMpbDKyZkX5WuaHDTvza9ynbtv7vEUbtv7vEVdG60EGaldTzuM4e0teXADMD0WHZoodHgdLQ1UFTG6R0sNNyYOe6+Zt7gnrI1+JU/I393iP9Ubtv7vEUTdVkez8TWkPqpZOexxc61yWPLh9UyPBKeN4cTvAA5uWRocCC7Nw71P3bP3eIrG6Z+7xFTS7qJVYU2qro6p08gMeXKz8twTr77/IKL/dml3bWb2XmiO3D8j3PF+vVxVrum/u8RWd2393iKahukU1C2kpzDG9xBldJcjpc4uP1UKLZylgkhfBJLFuRMGWdw3ti74WFupWe7b+7xFG7Z+7xFDdUFVs/K2NsEMgkbKSZZJYw+33eThccRx16Vu3B6mWtlfJumxyN3bw2KxDTGGlzXX46AWtwCvN2393iKzu29bvEU0vaodNhNPS1UlQznPkLCcwBsWtygjq0S6jBIKiGth3kkcdc4PmDDrmsBcHo0aFP3bP3eIo3bP3eIppndVVXs5BXS1D5qiY7+J0RGmjXFp08IRV7NwVcc8bqmZjKh73yNbaxLmBvyDQrXdt/d4ijds7fEU0vaqKLBqmWuqjNu2wzuka4COzg1wsHB17Emzb6KW3Z6lZV8qDnF+9dJldYt5zGsIt1WaFZbtvW7xFG6Z+7xFNHalUtFHSOlLNd7IXm44XsLDs0CesNYGm4J95JWVU9tIfJhbpdP5IJhRHOIQhZV0FN5rF7Dfom9CVTeaxew36Jq0I7M9OAHEFqfxWHtztLT0rTk4/W75KBluxFj1JXJx6R3yRuB+t3yVDbdiErk/8AmO+SNx/mO+SBtuxFkrcf5jvkjcfvd8kDUJW4/e75I3A9I75IG2QlcnHpHfJG4/zH/JA2yErk/wDmO+SNz/mO+SBiylbj/Md8kbgekd8lENsUWPUlbgekd8kcn/zHfJUNssJe4HpHfJG4H63fJA2ywl7gfrd8kbgekd8kDEuR7g7I3ielG4HpHfJZZEGEm5J7UGYmFkYaeIWyEIrnEIQsjoKbzWL2B9E1c8KiZoAE0gA4AOKzymf08njKo6BBXP8AKZ/TyeMo5TP6eTxlUX6FQcpn9PJ4yjlM/p5PGUF+hUHKZ/TyeMo5TP6eTxlQX6FQcpn9PJ4yjlM/p5PGVRfoXP8AKZ/TyeIo5TP6aTxFB0CwqDlM/ppPEUcpn9NJ4ig6C6Lrn+Uz+mk8RRymf00niKC/QqDlM/ppPEUcpn9NJ4igv0Kg5TP6aTxFHKZ/TSeIoi/QqDlM/p5PGUcpn9NJ4igv0Kg5TP6aTxFHKZ/TSeIoL9CoOUz+mk8RRymf08niKC/QqDlM/ppPEUcpn9NJ4iiloQhZ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data:image/jpeg;base64,/9j/4AAQSkZJRgABAQAAAQABAAD/2wBDAAoHBwgHBgoICAgLCgoLDhgQDg0NDh0VFhEYIx8lJCIfIiEmKzcvJik0KSEiMEExNDk7Pj4+JS5ESUM8SDc9Pjv/2wBDAQoLCw4NDhwQEBw7KCIoOzs7Ozs7Ozs7Ozs7Ozs7Ozs7Ozs7Ozs7Ozs7Ozs7Ozs7Ozs7Ozs7Ozs7Ozs7Ozs7Ozv/wAARCAFaAOEDASIAAhEBAxEB/8QAGwAAAgIDAQAAAAAAAAAAAAAAAAMEBQECBgf/xABMEAABAwIDAwcJBgMGBQIHAAABAAIDBBEFEiEGEzEUIkFRYXGSMzRTVHKBkaGxByMyQlJik8HRFRYkY3OiJTZEsvAX8TdDdIKzwtL/xAAZAQEBAQEBAQAAAAAAAAAAAAAAAQIDBAX/xAAoEQEBAAICAgICAQMFAAAAAAAAAQIRAxIhMSJBE1FhBDJCIzNxgbH/2gAMAwEAAhEDEQA/ALupqZ21UzWzyAB7gAHnrSeVVPrEvjKzV+eTf6jvqnNoOUNa6lcZMz3NAfZvAN1/3L5d7W3T3TWkc1dVfSol8ZWOWVPrEvjKkxYZJPSuma4XEecN7LkH5Albx4LM6sFPISwPDzG7TnFv0V1mbxQjWVPrM3jKOWVQ/wCpl8ZUpuB1+du8gLWE845hoOlbw4NJNVzUxcWvhka06flJOvu0+KazTeKFyyq9Zm8ZRyyq9Zl8ZUk4PWEksjBYScrnOAvrYLSfC6mGEykNLWg5zmFgb2t28FNZr8STWVXrM3jKwayq9Zm8ZUibC5Y6iSGO8m6BLnGwFgASR8VvNgs4m3dMDMA27ibC3OLf5JrM3iicsqvWZv4hWDWVXrM3jKlyYLVMhZKwNe0tJecwAaQSCL/BK/sur3skWRpfFbPZw0ubBNZnxJ5ZVeszfxCjllV61N/EKktwuUZd/wDdl0zYgBrx6VqMKnle5sAz5XvbrYXDbf1TWZ8UfllV61N/EKOW1Z/6qb+IU6ow2enDnOacsTWumOnMubW7dVIq8FfCWCBzpc0ZkuQBzRx+Vj71euZ8UM1lV6zN/EKxyyq9Zm/iFSJ8JqYIny6OjjvmJIBFnEfHToQ/Bq9gaTECHC4s4f8AnQprM+KPyyq9Zm/iFHLKr1mb+IVIr8JmpHSEc6JmXnkgE3F+C0bhVY6RzN2LtLQbuA1IuB8NU1mfEnltV6zN/EKOW1XrM38QqScDrxHvDE0NzZfxjje31WWYRMxzhUcwZczcpBvqP6q6zN4o3Lar1mb+IUctqvWZvGVJkwWqaM0bc7ObqSAdTotocEqZ4py0AyRPEYAcLE9OvYCmsz4onLar1mbxlHLav1mbxlSX4TNkj3VnEgZyXADMeACW/CqyOJ0r2NDGgknMOhNZnxK5bVesy+MrPLasf9TL4ypH9kysoXVEwLS7JuWgjnZj0qJPDJTTOhlGV7TYi6l7T2TrXXIQhfSeJzNX55P/AKjvqtGTzRgCOV7QNQA4i3X9At6vzyf/AFHfVJXzL7r3T0YyaoFoopZedoGtcdb9HzTMuJbwOzVOduYZsxuOvVIY50cjZGaOYQ4HqIT5MTq5G5ZHhwJJN28Sf/ZXGz7T/g2OmxV80cTnVMYc7IHOcbDvS424nM/exOqXuOmdriSbdqBi1aJA/eahxcOb0k3PzWKfFKulYGQvDQCSObdXeP8AKeTop8Wiu1hmk1aedc200GvePko801RMJRNUODwQNyb8493/AJxW39q1gvZ41IP4er/2CjTTPmkMj7Bx1JAtcpll48EibRU1bVuka2pkie1mrXF13N6voPemRtxCFm/ZXPLRwBc6ztHH/wDU+9QYKyoppd7DM5ryLXv0Xvb5LYYhUCBsJLSxosAW9/8A/RVxuM/ZZTpI8Ule+Mb94uRZtw3jrp3pb3VkEb5HzyseZMr2FxuSNblMGNVzeD2g3J0YOJNyo81ZLUB28DSXvL3OtxJFv5KWz6pqpc9FiTIoXtmlnbI0SjI5xymwIv26pTo8WjdzhVNINrXN7lY/tWs3Qi3n3YAGXLppa30Cy/Ga6R+d0ozdYaFd4/yeS5m4i2F++kl3dhna6TtsLjvCxG3ETHvI+UZC06tJALen3LQ1kxYWENLXaEFvaT/NMZilWyBsLXtDGsLAMo4Hip437q+T5qLFBCzO6aUSlzXMDi6xBOh+ZS/+KNOXPVA5b2zn8KyzGq9rQ1soADi7Ro4m9z8ylcvqTK6Xec97A0m3EAWV3j/JqpclNUPqH0suIudupGsBcXEFx4W99/gokproXOkkkmFnhpeXHU20+S1dWTue55dznyCQm35hwPzK2lrqiYNEhDsjg4c3ptZTcpJUmWPEqOZoZUSThjs2hcW3zdIPHUJMzcQjLHPkmLpSbAE3vfh8lqMRqgcweBrwDRbXiO4rV2IVT3RudIS6J2ZhtwKts+tppIp+Wl8f+Lka9xIa0uJvlF7/ANFq5mIF5dHNJeQhz8ryBmOgvrqdPkkvrJDJHJGDG6Ntgb31N7n5rDauoa2NrXG0ZBaLdRJ/mU3F033WIAAgz/huCHG1gL/z+aVK+qY4xyyyA21a556etOOI1hiERfzA3LbKNRp/QKPNLJUSmSW5cemyzb+iM8onAAE0lhawzHS3D4LR73yPL5Xl7jxc43JWLdhWbE9B+Cz5Xw7FCEL6jwrynp4HU0RMEZJYCSWDXRMNLT2P+Hi8ARTeaxew36Jh4HuV1ER6ang3I+4i4n8gTOT0/q8XgCxTeS95TU1FpfJ6f1eLwBHJ6f1eLwBMQrqIXyen9Xi8ARyan9Xi8ATEJqGyuS03q8XgCzyWn9Xi8ATEKahsrk1P6vF4Ajk1P6vF4AmKvxDGqbDa6iopYppJq5zmxCJoPC173Og1TUWbvpM5PT+rxeAI5NT+rxeAKs/vNQf3jGAbuflpbm/CMtrX436gn02Mw1VXX0rKeeOagsZBK0AOBBILT0jQqeF1kmcmpvV4vAEclpvV4vAFDwLGoMfwtuIU0ckcbnuaGyWvobdCsFdRLuXVL5NT+rxeAI5NT+gi8ATChNRNl8ng9BF4Ajk8HoIvAExCagXyanv5CLwBHJ4PQReAJiFdQ2XyeD0EfgCzuIPQx+ALdCahtpuIfQx+ELG5h9DH4QmFYU1AmGGHdj7lnhCZuYvRR+ELEHkgt1dRd1zqEIWR0FN5rF7DfomdBS6bzWH2G/RMPStIXT+S95TEuDyXvKYqBCEIBCEIBYWUFQYSn0kEtXFVPjDpoWubG4/lva9vgE1F7aoOAP8A8aWH/JP/AOMrt5qeJnKqlrAJZIcj3dYbmt/3Fc1/d/E//UIbQbpnJBGW5c/3n4COHDj2rqZw51NI1rSXOYQB2kLE9O3Jd2a/Tg9lsblwP7PGV7aMzwU8z99z8psX25vWdexdTi20dJhGBR4tIyR7Jg3cxttmeXC4CooNmcVi+zmbZ90UfLJCbEP5mrw7j3dim45s5V4tsnRUMRZHWUYjc0SHmlzRYjToKTci5dLlu/tObtDusYocLrIAyauh3jDG7M1jgLlp/kVcqHRy1M0URnoeTyho3hcWkA9OUgm/yUxajllodKEIVZCEI6UAi6CVhALKwsoFQeRCYtIPJBboOdQhCyroKbzWL2G/RMPA9yXTH/Cxew36Jh4HuWkaQ+SHeVulweSHeUxUCEIQCEKvGO4bJiD8PgqBUVbBd8UIzFo7TwCiyWrDpQeKrqrHsMoamKmrqkUss3k2yggO7jwVghqwIQhECEIQCEIQZWEKunx7DoKuopTPnmpo97Oxgvum2vclFkt9LBCjYdiVHi1CytoZhNA+4DgLag2OikolmmenVHTZCLoBYWVhALKwhBrD5ILdaReTC2VHOoQhYV0FN5rF7A+iYdAe5LpvNYvYb9Ew/hPctIXB5Ed5TEun8iO8pioEBCEHKfaLjUmE7OGOnkMc9W7dtc02Ib+Y37vqtPs0w6Gk2VjrGsAmrHuc9/SQHED+fxUH7V6J8uDUlW3VsEuV/ZmGh+IVzsA8P2Jw+35Q8HxuXP8Ayr0XU4fH7TdpsDix7BpaV7RvWfeQO4ZZANFaAhkQzEANbqT0LE0rIIXzyOysjaXOd1AalVW1E2HjZup/tKsfS00zQ0yR/j11sB09y168uM3dRYMrqSTLkq4XZzZlpAcx6h1p68y2xp4cN2BweKhbOyKKcOiklAbJqHG9hw4rt8WixGt2SmjoX2r5acZXB2XXS+vR0ptq8epLtY8qpub/AIiLnGzTnGp6gmrzXD9r6SSjpNn9ocKlohDu2Mm6A9hFiQRpqOOqtvtMxuqw3Bqamo5HROrXuBlYbENAGgPbdTtNbX8V7TH9uvbV0ryA2picXOyizwbnq701cfWYDWVmw9FhuG00cNRGyKSOYyhuV4sS64F7nX4rqMPZUsw6nZWODqlsbRK5puC4DU3VlYuMn2dJKyGN0kjmta0Xu42C87+zY09ZLj7qwskFTI0PEhHPBL7jXjxXoNS1rqSbO0OaGE2Iv0Lz/wCyiKORuLvdG1xEsdiRe34lL/dHXD/byruaSjw/A6BtPTMipKVhNgTYAk9ZUhk8Mr3MjlY9zfxNa4EjvC4HEKybGftTgwmoceRUL2vZF0OcGB1yOnUrH2hVk2A7S4XjFE8smcwslaDYSNB4Hr4p28H4rbJb5vl6BJNFCLyysjB6XuAWjqulaGF9TC0SfgJkAzd3Wuc+0gA7FVT7ah8dj0jnhVuGbI0m0exGDConkikibnbIwAuAuearvzpiYTr2td0hCFXMLKwsoFw+TC3WkPkgt1RzqEIWFdBTebRewPomHge5LpvNYvYH0TOg9y0hVMfuR3lNSqYfcjvKaVQIQhBHr6GmxOhloquISQzNyuaf5dRVFs/gWJbL72khlFfh8js0bSQx8J6eOhB7xwXSoWbPO2plZNOd2ioMax6iOHUYZQwSaTSySXc5vS0BvX13Wu2ezEm0uCRUlPM2OaneHszfhdzSLdnHiukusJrazOzWvpxu0Gz2PbS7LwUtSympqymeHBjZMzZLC17200KvqinxWo2ebDC6KlxFrWZSHZmNII6engVaITR3tmnO7QYFU7UUVJS1UEVNkkbJLJmzltuIb38NVJ2i2aptocHbh737gxEGGUNuWEC30VyhNQ75TWvpS4PFjlFQQ4fVQ00m4YI21TZTzgBYEtte9u1XDGubG1r353Aauta5WyFYzbsupY+Smkjjy5ntLRmNhquc2O2Xq9l21bJZ4ahtS9rszbgttfs14rp+CFNedrMrJY5nFdlZJNpqbaPDZWMqo3DfQv0EzQLceg20WmLbKz7R7QUtdiTmw0NI0BtNfM6Q3uSTwA4fBdQsqdYv5MlPtVg0+0GBy4bBLHEZXNJkffSxB4DuTdnsNnwfBabDp3xyGnZlEjCedqTw6OKsllXXnadr16sIQhVkLKwsoFU/kgmpVP5EJiDnUIQsq6Cm81i9gfRMPApdN5rF7A+iYeBWkLg8kO8phIAJJsALknoS4PJDvKYqIwxLDycorqa/VvW3+qkMe2RoexzXNPAtNwV5z9oWCMqYa/FIWBstJLGH2/MwsaPkdVL+yrFeUYVU4Y9130rw9lzxa6/0I+ax286drxTp3ld4SAC4mwHEnoUY4jQZrcupr9W9b/VJxa01M2iuL1bt25vXHxf/ALb/ABXlGwEbTt1E0t5rd7YHuKXLV0YcXbG3fp7IyRkrA+N7XsPBzTcFZWQABYWAWLLTiEIQgELKwgEIUfEKZ1Zh1TSMlMTp4nRiQcWki10U8EEXBBHYULnNi9mqzZqjqYqysFS6aQOaGklrQO/pK6NSGUkvi7CEIVQIQs2QYQhZQYQhCDSHyQW61i8mFsg51CELKugpvNYvYH0TDwPcl03msXsD6Jh4HuW0Lh8kO8piXB5Id5TFBV8kjr5cZo5vJz2jd3GMBeV7KVMmzG3TaacEAymlkB6ibA/GxXrNE4HFsTbfVr4z/sC8/wDtKwOU7RYfV0gOevIh0HCQEAfG/wAljOeq9XDlN3C/cegxN5RiNRVOYMsDTDE7r6XH46e5eU/Z7/z3H3Sr1qjpjQ4VHTukMj44vvJDxe613OPebn3ryX7O9duYz+2RTL+6HD/Zm9jcSGOLRcgXA61yuAT7SYy6vnxQS4YI+ZBExgAB69b36FbbTYtJgez9ViEMYkljbZgPAE6AnsVRsdPU4xs3JieJ10lTLK54y5srYwOiwt3+9at86csZ8bWuwW1lTtJTVENc1vKaaxzsFg9p6+1a7ebTYlsy2kkojE7lJeCJGXy2t/VUn2RNG8xN/TZg+ZTfte8hhXtS/Rqzv4bdemP5+uvC2xvG9oYMHwzEsNp2ScpLM8IjuSHNBuT0AlTtrsZr8D2dGJU4jE12NdE9uYAnjqrfCnZsGoXDgaaM/wC0LnftM/5Ml/14/qtZerXPHVzmOkdu0WPV2whxqjZFyhg1aIy4vs+xsOgAK5fiOIt2NdiszG09ZHSOmdGW3GYNJAI6EjYBwdsXQdgcP9xVhtL/AMr4r/8ARy/9pT62XXbrr7U2wW0lftJSVs1eIgYZGtYI224gkqRtfiGP0UVLFgNGZnTvLZJg3NuuFtPedT1Kj+yMf8KxH/Xb/wBq2xvaXE5tvqfZ2nqDRUjZWNkfGOfJmaHHU8ONtFN/GbbuH+rdT0ftZtJiGyGKUGSc1dNO072OYC+hFyCLWNrrsnTsZTGoebRhmcnqFrrzH7VoY4sTwtjc2sbr5nF35h1r0mWWmp8MMlW9rKdkI3jncA22t1Z7rOeM6Y39uU2Vx7EtsK6tndMaKipwGxxw2zFx4Ek9yraPE8a2nnr8BfiTqTEaG5gnhJY2Qh1jnt7lbbHbPVOBVFVPQPE2GVjQ6FsxtID0E2FrW9/BSdl9j34FiFXidZVNqayqJuWNytaCbm19eKk3dNXLCW2f9JW020TdlsDZUyt39S+0cbeAe+2pPUOJVfHXY3LsXJj7qtjKp0ZqI4WsG7awfl6zp0qs+1qnkfhdDUtuY4pi11ugkaE/BXuzeG4biGyWHOfTNkY+naHNLiQSNCDqnm2xnWM45l/KRsntCNpcFbWmMRStcWSsB0Dh0jsV0ouH0GH4c2Snw+CKBoIL2Ri2vapa1PTllq3w0i8kFstIfJBbqsudQhCyroKbzWL2G/RMPA9yXTeaxewPomdB7lpC6fWAd5W0jBJGWFzgHC12mxHvWlN5EDtKaggMwaljlklZJUtkltvHCofd1hYX1Umajp6gwGeMSGneJIy7UtcBa/zTkIbR6mijq3XklnbzcpbHK5oPuCqqTYzAqGoFTSUr4Jm3tJHK4HXjrdXqFNRqZWeJSH0cEtC+inaZoXsLHiU5i4HjclU+FbG4Zg73cklrBE83dTunJice1vT71frCahMrJpSYVslheC4hLW0G/jMv4ot6d38E/FdnMLxtzHYlA6fd3yAyGzb8bC/YrRCah2y3vZFJRRUMTYoHSbtjQxrXvLg0DQAXSMUwaixmAQV7Hyw8d2HkNJ67BTkKpu72hYbg9HhELYKISRwtvljMhLRfXgU2toYcQp3U9RnMT2lr2teWhwIsQbKQi6aN3e1bhWz+G4IXDDoXQNebuYHktce0FRsZ2SwnHaqOrqmSRVMfCeB+R5twuexXZWFNRe2Uu9qPEdjsJxajipq01Erojds7pSZe4uPR2J2LUNBDstVUdbVSsoxCRJO9xe8Drv09CtlAx3Cm43gtThzpN3v2WD7Xym9wU14WZXc3XnOCbD4tiuGR1NJjroaGQnctOcEgEi+UGw1BS6rD9pNhsUoZziLqmCeUNDWSOLX9bXNK7LZiHHsCw5mE12GtqIoLiKogmbq0m9iCR1qxqcJdjFfRVdfHuo6F5kigDg4uf0OceFh1D4rExmvDveW9vPmLOppoKqB9PUwsmhkFnMeLghVFHsnh+Gl4oKiupYnuzGGKpIZfu6FdlYW9PNLZ6Lggipot3CwNbe57T1k9JTEIVRpB5ILdaQeSC3Qc6hCFlXQU3msXsD6JnQUum81i9gfRMPA9y0hdP5H3lMS4PJe8piAQhCoEaIQoMXQsrBICARdaGRaGRZuUiyG5gjMoxl7VoZbLneWNTGpecILwoLp+1JfVdqz+eNTjtWmcHgsghVQqteKfHVX6V0x5JUuFichLZMHDimA3XSVzsZWEIQCEIQCEIQaQ+SC3WsPkwtkHOoQhZV0FN5rF7A+iYeB7kum81i9gfRMPArSFweSCYl0/kB3lMVAhCEAsLK1JsFAF1kiWYNGq1lmsqXF8SFJA6Qnhw715eXl6u3Hx9k2oxFkQu54aOslVsu0VK0kb9p7iuKrcSmqpSXyE9QGgSgzPrfivHlllfdezHjjsxtNSE+XClU+KR1Lc0bw8dYK8+ZSPnqo4Wk891vcusnfFg2F3jbq3QdpXDO2akrpOPH9LaaujYOc9re82Uflsb/wyNPc5ebYhJiFdUufLO8k9ANgPcoM09dRt0keB3rpOHK/5M/HH6etMnB1BB96kRzWIXjlJtNidJIC2cuaDwdqu+wDaFmKRgOIEoGoWsseTi830zOufp2EM/RdT4pQ5UMUqsIJV6eHm7PPycelqDcISon5gmr27eazQQhCqBCEINYvJhbLSHyYW6DnUIQsq6Cm81i9gfRMPA9yXTeaxewPomHge5aQqm8iB2lNSqbyPvKaqBCEKASpXWCaeCRMOas5elntX1Ellzu1FO+egzMuQ0hxV9VDj3KAJ43tMMwBb9F8jnysyfQ454efsge99gpkdA8jpK6CXB44pDJDZzDwtqstga3TLZcry7enGRT0dG6lr4JnfhDw0+/RX2M0e+pg1uoJDgkzU4kiLOBPA9R6Ct48RtGyCssxx0D+DSepc8rb5WyzyopsIysLmcVS18P3T2vGoGi7KcWa50ZDgONuhVklDDJ/iqwiOJnWbXXbDksvlbjLHG0dNTVtPJE4BkrDpokU8tTg1c2RpPNPxTq94hxqYwNyMe7mtVg2hNZBdwubdS9ty1PPqvL1369x2+EYrFiVE2ojNj+ZvUryCS4BB4rgtkqR1JVVQc45SzgV1uF1G9Bbe9jZeXGdc/HprPzj5dJTPUwG4VfTX0U9vBfWw9PnZsoQhbYCysLKBcPkgt1pB5IJiDnEIQsq6Cm81i9gfRM6Cl03msXsD6JnQe5aQun8l7ymJcA+696YqBCEKASpG3CasOFwpfSxVzx36FQ4ph9Q/76jeGzD8rjzXLqJo762UGWJfN5+P7evi5NOElxeejlLJWyUc44te27HfyPuUF21uKQSffUNNUsH5onlp+a7urooKqIw1ETZWO4tcLrmMQ2Gp5LuoKmSld+g85n9V5p038o9Nyt9K7+/lGB97h1Ux37cpH1VbUbXcrmZu4HGIEh8T2fjaevXiLLSu2Xx6lJ+4jnYPzMPH3KolocSYbPpHNXpw4+H6/wDWLnnEqqppIJxiWDVL2MccwAdZzT1Jg2jZVzMfjMUu+ibaOWHgO0tJsT3KFSRYjHJ93GQD+JpGhVk7BqqpZmbA1x6W3C3es8ZJO184kU8FFU1pnOLUz8xvZ+Zjh33FvmumircHo4RvK+A2H5DmPwC5ptBLRutJhev7o8ylxSVGXLHTsiB4hkQasZ49vvw1MritG4tFLIeQxubDxdI4WLz/AEXRbOMcWZyPxG65rD6CWokAy2bfgu+wqh3ETW21W8OOT0458lq1pm9imtGiVDHlCcOK92M1Hkyu2ELJWFpkIWUIFU/kWpqXDpEFug51CELKugpvNYvYH0TDwS6bzWL2G/RMP4T3LSFweRHemJVNrA0pqAQhCAQUIQaObfoUeSHsUtaloKzljMmplpWSQ9iQ6HsVs+IHoSXQdi8ef9PK7Y8qqfDfoUd9I11+aD7lcOg04LQ0/YvNl/TO05tKCTC4ZOMY+CiSbOwyXs5zfeup5NfoRyXsSf0+Tf5o452ymY3bO9Op9lWh13OJ9y65tL2JzKYDiF6cOGz245csqnocIjp7Wb8ldQwBgCayMN6Eyy9WOGnnyy2wBZZQhdGB0LCyjsQCEIQaQ+TC2WsXkwtkHOoQhZV0FN5rF7A+iZ0FLpvNYvYH0TOgrSFUvke4lNSqYWh95TUAhCiQYnSVDoWxyEmdr3R3aRcNIDj8x8UEtCVDUxTyPjjJLowMwtwvwTSbAnqQCwobcYoZKamqWTEx1cm7hs03c65Fre4/BTbIMIICDoLk6BA+qDXICsbsdSVy6AUktUS4RRFwcSD+U2NuvX4pkNRHO57WE5o7BzSLEXFwpqKzux1LIjC3slPnjZUx05vvJWuc2w6G2vf4hNQb5As2sjoS6apiq4BPBIHxkkBw4GxsfmFQxCDoL9SiR4pSzMpnsc4tqnFsPNPOtck92nFBLQsrCIwshAIdcjXWyOCAQhCBcPkwmJcHkgt0HOoQhZV0FN5rF7A+iZ0JdN5rF7A+iZ0FaQun8j70xLg8l70xFaSh5hkERAkLSG34A20VdRYO+mqaaWSRr209NuQAOJJBJ7tArRCConw+RvKJnzASzRyNZlcRmeb5fg0NHuVlHEY4Q0AFzrF5J4npTCAbEgG3C44LKClpcEqaM0zGzRvjpmzPZmvfevcS08OADnD3qQzD6nNeSVusrS+ziSYw3h3l1z3KyQhtXHDpXB132zzBzgHnmxttZo78ov3lamixDLHaWMuzOM13GzxrlA001Iv3KyQibQKrDnzYbT0Ebmhkbot4STq1hBsO+1vetnUB5VLJHlax7Q4am+8/Uevg34KahBTOpKtlQyHfCV0rQ97S4gAMba/veQSnHDasOaWzg6RMcbkEsbfN0aXJ+Ss7C97a8LoRdlPjfut3HYNDdLuPHo16lXR4TURUUcDJGNdT05ZEWk23h1LiO8C3eVbIQ2h1NJK7CqimpXCKaaNzQ9zicpItf3KI/CKptbv6WaKNsVFyenaSea8kXcfcGhW6EFO6Cc1rqdljK4OmPPORotkYD83d4KIKSoqpWVUU4LIZCGEkneBrcoB/+7MT7lcWF72F0AACwFh1BDauGH1Ih3ZlzFsIjjcXHmm1nHv1upVLDydroWstG22VxcSXaak3T0dqIEIQgXB5ILdaU/kQmFBziEIWVdBTeaxewPomdCXTeaxewPomdC0FU2sAPampVL5uO9NQc/UVtY+LEp4Z3hslQ2jo7AWjfcMLvET7grKPE6fdts58jRJud4R+J40P0PwUoU8IAAiZYOzAZeB6+9Y5LT2I3DLF2YjLpfrQV1Ricr3RTU7CIWRulcL6yX0jaPaOvwWwxN0ddOagFkEUX5TpdoBefddoHvU8UtOG5RCwNAAAy8AOHwWXU0D2lroWFpBBBb0HU/FBF/tJkcU5cyVxpm3l0F2nLmy9psR8VIfVMjiD3ggucGBuhJceAWxghL3PMTczrFxtxtw+gRyeLW7GuzPzm44u4XQQf7bgMbHMhleZBma0AXIz5QfedR2LYVDq3EIWU0mWGLM+Ui33n5QO6+bwqY2nhaGhsLAG2As3hbgsshiicXMja0kWJAt03/mUFJLiEs1fUvhqnRwR1MVI0AXGcEF5t03BDeyynuxMSMhdTMBEzuY55sHMFy4juA+YUttPAx2ZkLGm5Nw0cTxPesCmgbltCwZb5dOF+KCFBjMckT3vbYsj3zsvBsZuWk9they1xLEpoqCmfBGWSVk8cLC/8gfxce4X96nClpx/8hn4Qz8P5eruW742SNyvaHC97EdKComrqhtZW0tO9zmxsiibI7W0zza4PTYEErV1XNFgtbiLJZJHAyMp2Ode5Byj4uHzVlLSyPc0RvjZGx4e1uTp7dfemR00LKdkGRrmMtYEX160EUTcl3UU80hkLC5+Yg81nF579PiFkYtBujJIx8YDspDrac3MfcApb4YpHZnxtccpbci/NPEdyw+mp5Glr4WOBNyCOJtb6IIzMTYZI43RSMc8DMDbmEtLrHtsL+9DsSjApyY5GicF4cQOa0C5J6hw+Kl7qLNm3bc173t02t9NFqKeBrWtETLNBAFuA6kECoxMzwmKlu2V72RtJPAnnHuIZcopK95lJcXTCre91MGkWDG2Fvfq73qe2mgbbLCwWN9G9NrX+C0jpGsla8sjDYgRC1rbZAQL/RA9CLoRGkGkYW5WkPkwtkHOoQhZV0FN5rF7A+iZbRLpvNYvYH0TOgrQVTC0PvTCQ0XJsFpAPuvel4hVjD8OqKwsziCMvLQbXsEDs7P1BG8Z+oJfKbU0ExaBvS3mlwFr9/HuQ2tpHgllVC4Ntch4Nrmw+agZnZ+oI3jP1BRKTFaephD3vZC50skbWOeLuyvLLjvI+aMRxIYdJRMdEZOV1AgBBtkJBNz8EXVS96z9QRvGfqCj4pXHDcPmrNw6ZsAzPa02IaOJ9w19yVSYtHVVdTSiPJJA5uUF3lGOAIeOziPciaTd4z9QRvGfqCTJXQhmaKSKXntYQJALXNv66dKy2upXtDm1EeUkgEutcg2Pz0Q0bvGfqCxvGfqCw6ohZK2J80bZHC4aXalaCupMpdyuHKLXdvBYXNh8Shozex/rCN5H+oKEzFXy4RPXRUrpHQuka2FrtZCxxboe2yVDj0VRUYdFHES2vhfKH5tI8oFwe3X5Iuqst4z9QRvGfqCXy2l3e8NVDk/VvBbhf6arWSvpmMcRPE54bcN3gF9L+5E0dvGfqCN7H+oLVlTE8tbvGB7gOaHgnUX+ijRYkaiatjghLuRyCJxLrZ35Q4gdwcENJe9j/UEb2P8AUFDxPF4MOoamcOZLJTszuhDwHEafDiPiEQYvTyGpE72U4p5jEC94GazGuv8A7vkhqpm8Z+oI3jP1BRqzE6elp5niWOSSFjnGIPFzYXI/860xldTPjD+URDoPPGhtcj4Iapwc1x0N1laMqIZHmNkzHvbxa1wJHuTFQuLyYW54LSHyYW5RHOIQhZV0FN5rD7Dfom9CVTeaxew36JnWtDSAfde9LrqRlfQz0cji1kzCxxbxsepb0+sITHAOFjf3GyCFJhgkMWeokLITGWMsLAsNwfeokezNLHktLJzMhHAateXgnr1Ktt0z93iKN0z93iKi7qsfgEbzF/iZA2OUy5bCxcZd59dO5NqsHZWYhDVTVMpbDKyZkX5WuaHDTvza9ynbtv7vEUbtv7vEVdG60EGaldTzuM4e0teXADMD0WHZoodHgdLQ1UFTG6R0sNNyYOe6+Zt7gnrI1+JU/I393iP9Ubtv7vEUTdVkez8TWkPqpZOexxc61yWPLh9UyPBKeN4cTvAA5uWRocCC7Nw71P3bP3eIrG6Z+7xFTS7qJVYU2qro6p08gMeXKz8twTr77/IKL/dml3bWb2XmiO3D8j3PF+vVxVrum/u8RWd2393iKahukU1C2kpzDG9xBldJcjpc4uP1UKLZylgkhfBJLFuRMGWdw3ti74WFupWe7b+7xFG7Z+7xFDdUFVs/K2NsEMgkbKSZZJYw+33eThccRx16Vu3B6mWtlfJumxyN3bw2KxDTGGlzXX46AWtwCvN2393iKzu29bvEU0vaodNhNPS1UlQznPkLCcwBsWtygjq0S6jBIKiGth3kkcdc4PmDDrmsBcHo0aFP3bP3eIo3bP3eIppndVVXs5BXS1D5qiY7+J0RGmjXFp08IRV7NwVcc8bqmZjKh73yNbaxLmBvyDQrXdt/d4ijds7fEU0vaqKLBqmWuqjNu2wzuka4COzg1wsHB17Emzb6KW3Z6lZV8qDnF+9dJldYt5zGsIt1WaFZbtvW7xFG6Z+7xFNHalUtFHSOlLNd7IXm44XsLDs0CesNYGm4J95JWVU9tIfJhbpdP5IJhRHOIQhZV0FN5rF7Dfom9CVTeaxew36Jq0I7M9OAHEFqfxWHtztLT0rTk4/W75KBluxFj1JXJx6R3yRuB+t3yVDbdiErk/8AmO+SNx/mO+SBtuxFkrcf5jvkjcfvd8kDUJW4/e75I3A9I75IG2QlcnHpHfJG4/zH/JA2yErk/wDmO+SNz/mO+SBiylbj/Md8kbgekd8lENsUWPUlbgekd8kcn/zHfJUNssJe4HpHfJG4H63fJA2ywl7gfrd8kbgekd8kDEuR7g7I3ielG4HpHfJZZEGEm5J7UGYmFkYaeIWyEIrnEIQsjoKbzWL2B9E1c8KiZoAE0gA4AOKzymf08njKo6BBXP8AKZ/TyeMo5TP6eTxlUX6FQcpn9PJ4yjlM/p5PGUF+hUHKZ/TyeMo5TP6eTxlQX6FQcpn9PJ4yjlM/p5PGVRfoXP8AKZ/TyeIo5TP6aTxFB0CwqDlM/ppPEUcpn9NJ4ig6C6Lrn+Uz+mk8RRymf00niKC/QqDlM/ppPEUcpn9NJ4igv0Kg5TP6aTxFHKZ/TSeIoi/QqDlM/p5PGUcpn9NJ4igv0Kg5TP6aTxFHKZ/TSeIoL9CoOUz+mk8RRymf08niKC/QqDlM/ppPEUcpn9NJ4iiloQhZ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data:image/jpeg;base64,/9j/4AAQSkZJRgABAQAAAQABAAD/2wBDAAoHBwgHBgoICAgLCgoLDhgQDg0NDh0VFhEYIx8lJCIfIiEmKzcvJik0KSEiMEExNDk7Pj4+JS5ESUM8SDc9Pjv/2wBDAQoLCw4NDhwQEBw7KCIoOzs7Ozs7Ozs7Ozs7Ozs7Ozs7Ozs7Ozs7Ozs7Ozs7Ozs7Ozs7Ozs7Ozs7Ozs7Ozs7Ozv/wAARCAFaAOEDASIAAhEBAxEB/8QAGwAAAgIDAQAAAAAAAAAAAAAAAAMEBQECBgf/xABMEAABAwIDAwcJBgMGBQIHAAABAAIDBBEFEiEGEzEUIkFRYXGSMzRTVHKBkaGxByMyQlJik8HRFRYkY3OiJTZEsvAX8TdDdIKzwtL/xAAZAQEBAQEBAQAAAAAAAAAAAAAAAQIDBAX/xAAoEQEBAAICAgICAQMFAAAAAAAAAQIRAxIhMSJBE1FhBDJCIzNxgbH/2gAMAwEAAhEDEQA/ALupqZ21UzWzyAB7gAHnrSeVVPrEvjKzV+eTf6jvqnNoOUNa6lcZMz3NAfZvAN1/3L5d7W3T3TWkc1dVfSol8ZWOWVPrEvjKkxYZJPSuma4XEecN7LkH5Albx4LM6sFPISwPDzG7TnFv0V1mbxQjWVPrM3jKOWVQ/wCpl8ZUpuB1+du8gLWE845hoOlbw4NJNVzUxcWvhka06flJOvu0+KazTeKFyyq9Zm8ZRyyq9Zl8ZUk4PWEksjBYScrnOAvrYLSfC6mGEykNLWg5zmFgb2t28FNZr8STWVXrM3jKwayq9Zm8ZUibC5Y6iSGO8m6BLnGwFgASR8VvNgs4m3dMDMA27ibC3OLf5JrM3iicsqvWZv4hWDWVXrM3jKlyYLVMhZKwNe0tJecwAaQSCL/BK/sur3skWRpfFbPZw0ubBNZnxJ5ZVeszfxCjllV61N/EKktwuUZd/wDdl0zYgBrx6VqMKnle5sAz5XvbrYXDbf1TWZ8UfllV61N/EKOW1Z/6qb+IU6ow2enDnOacsTWumOnMubW7dVIq8FfCWCBzpc0ZkuQBzRx+Vj71euZ8UM1lV6zN/EKxyyq9Zm/iFSJ8JqYIny6OjjvmJIBFnEfHToQ/Bq9gaTECHC4s4f8AnQprM+KPyyq9Zm/iFHLKr1mb+IVIr8JmpHSEc6JmXnkgE3F+C0bhVY6RzN2LtLQbuA1IuB8NU1mfEnltV6zN/EKOW1XrM38QqScDrxHvDE0NzZfxjje31WWYRMxzhUcwZczcpBvqP6q6zN4o3Lar1mb+IUctqvWZvGVJkwWqaM0bc7ObqSAdTotocEqZ4py0AyRPEYAcLE9OvYCmsz4onLar1mbxlHLav1mbxlSX4TNkj3VnEgZyXADMeACW/CqyOJ0r2NDGgknMOhNZnxK5bVesy+MrPLasf9TL4ypH9kysoXVEwLS7JuWgjnZj0qJPDJTTOhlGV7TYi6l7T2TrXXIQhfSeJzNX55P/AKjvqtGTzRgCOV7QNQA4i3X9At6vzyf/AFHfVJXzL7r3T0YyaoFoopZedoGtcdb9HzTMuJbwOzVOduYZsxuOvVIY50cjZGaOYQ4HqIT5MTq5G5ZHhwJJN28Sf/ZXGz7T/g2OmxV80cTnVMYc7IHOcbDvS424nM/exOqXuOmdriSbdqBi1aJA/eahxcOb0k3PzWKfFKulYGQvDQCSObdXeP8AKeTop8Wiu1hmk1aedc200GvePko801RMJRNUODwQNyb8493/AJxW39q1gvZ41IP4er/2CjTTPmkMj7Bx1JAtcpll48EibRU1bVuka2pkie1mrXF13N6voPemRtxCFm/ZXPLRwBc6ztHH/wDU+9QYKyoppd7DM5ryLXv0Xvb5LYYhUCBsJLSxosAW9/8A/RVxuM/ZZTpI8Ule+Mb94uRZtw3jrp3pb3VkEb5HzyseZMr2FxuSNblMGNVzeD2g3J0YOJNyo81ZLUB28DSXvL3OtxJFv5KWz6pqpc9FiTIoXtmlnbI0SjI5xymwIv26pTo8WjdzhVNINrXN7lY/tWs3Qi3n3YAGXLppa30Cy/Ga6R+d0ozdYaFd4/yeS5m4i2F++kl3dhna6TtsLjvCxG3ETHvI+UZC06tJALen3LQ1kxYWENLXaEFvaT/NMZilWyBsLXtDGsLAMo4Hip437q+T5qLFBCzO6aUSlzXMDi6xBOh+ZS/+KNOXPVA5b2zn8KyzGq9rQ1soADi7Ro4m9z8ylcvqTK6Xec97A0m3EAWV3j/JqpclNUPqH0suIudupGsBcXEFx4W99/gokproXOkkkmFnhpeXHU20+S1dWTue55dznyCQm35hwPzK2lrqiYNEhDsjg4c3ptZTcpJUmWPEqOZoZUSThjs2hcW3zdIPHUJMzcQjLHPkmLpSbAE3vfh8lqMRqgcweBrwDRbXiO4rV2IVT3RudIS6J2ZhtwKts+tppIp+Wl8f+Lka9xIa0uJvlF7/ANFq5mIF5dHNJeQhz8ryBmOgvrqdPkkvrJDJHJGDG6Ntgb31N7n5rDauoa2NrXG0ZBaLdRJ/mU3F033WIAAgz/huCHG1gL/z+aVK+qY4xyyyA21a556etOOI1hiERfzA3LbKNRp/QKPNLJUSmSW5cemyzb+iM8onAAE0lhawzHS3D4LR73yPL5Xl7jxc43JWLdhWbE9B+Cz5Xw7FCEL6jwrynp4HU0RMEZJYCSWDXRMNLT2P+Hi8ARTeaxew36Jh4HuV1ER6ang3I+4i4n8gTOT0/q8XgCxTeS95TU1FpfJ6f1eLwBHJ6f1eLwBMQrqIXyen9Xi8ARyan9Xi8ATEJqGyuS03q8XgCzyWn9Xi8ATEKahsrk1P6vF4Ajk1P6vF4AmKvxDGqbDa6iopYppJq5zmxCJoPC173Og1TUWbvpM5PT+rxeAI5NT+rxeAKs/vNQf3jGAbuflpbm/CMtrX436gn02Mw1VXX0rKeeOagsZBK0AOBBILT0jQqeF1kmcmpvV4vAEclpvV4vAFDwLGoMfwtuIU0ckcbnuaGyWvobdCsFdRLuXVL5NT+rxeAI5NT+gi8ATChNRNl8ng9BF4Ajk8HoIvAExCagXyanv5CLwBHJ4PQReAJiFdQ2XyeD0EfgCzuIPQx+ALdCahtpuIfQx+ELG5h9DH4QmFYU1AmGGHdj7lnhCZuYvRR+ELEHkgt1dRd1zqEIWR0FN5rF7DfomdBS6bzWH2G/RMPStIXT+S95TEuDyXvKYqBCEIBCEIBYWUFQYSn0kEtXFVPjDpoWubG4/lva9vgE1F7aoOAP8A8aWH/JP/AOMrt5qeJnKqlrAJZIcj3dYbmt/3Fc1/d/E//UIbQbpnJBGW5c/3n4COHDj2rqZw51NI1rSXOYQB2kLE9O3Jd2a/Tg9lsblwP7PGV7aMzwU8z99z8psX25vWdexdTi20dJhGBR4tIyR7Jg3cxttmeXC4CooNmcVi+zmbZ90UfLJCbEP5mrw7j3dim45s5V4tsnRUMRZHWUYjc0SHmlzRYjToKTci5dLlu/tObtDusYocLrIAyauh3jDG7M1jgLlp/kVcqHRy1M0URnoeTyho3hcWkA9OUgm/yUxajllodKEIVZCEI6UAi6CVhALKwsoFQeRCYtIPJBboOdQhCyroKbzWL2G/RMPA9yXTH/Cxew36Jh4HuWkaQ+SHeVulweSHeUxUCEIQCEKvGO4bJiD8PgqBUVbBd8UIzFo7TwCiyWrDpQeKrqrHsMoamKmrqkUss3k2yggO7jwVghqwIQhECEIQCEIQZWEKunx7DoKuopTPnmpo97Oxgvum2vclFkt9LBCjYdiVHi1CytoZhNA+4DgLag2OikolmmenVHTZCLoBYWVhALKwhBrD5ILdaReTC2VHOoQhYV0FN5rF7A+iYdAe5LpvNYvYb9Ew/hPctIXB5Ed5TEun8iO8pioEBCEHKfaLjUmE7OGOnkMc9W7dtc02Ib+Y37vqtPs0w6Gk2VjrGsAmrHuc9/SQHED+fxUH7V6J8uDUlW3VsEuV/ZmGh+IVzsA8P2Jw+35Q8HxuXP8Ayr0XU4fH7TdpsDix7BpaV7RvWfeQO4ZZANFaAhkQzEANbqT0LE0rIIXzyOysjaXOd1AalVW1E2HjZup/tKsfS00zQ0yR/j11sB09y168uM3dRYMrqSTLkq4XZzZlpAcx6h1p68y2xp4cN2BweKhbOyKKcOiklAbJqHG9hw4rt8WixGt2SmjoX2r5acZXB2XXS+vR0ptq8epLtY8qpub/AIiLnGzTnGp6gmrzXD9r6SSjpNn9ocKlohDu2Mm6A9hFiQRpqOOqtvtMxuqw3Bqamo5HROrXuBlYbENAGgPbdTtNbX8V7TH9uvbV0ryA2picXOyizwbnq701cfWYDWVmw9FhuG00cNRGyKSOYyhuV4sS64F7nX4rqMPZUsw6nZWODqlsbRK5puC4DU3VlYuMn2dJKyGN0kjmta0Xu42C87+zY09ZLj7qwskFTI0PEhHPBL7jXjxXoNS1rqSbO0OaGE2Iv0Lz/wCyiKORuLvdG1xEsdiRe34lL/dHXD/byruaSjw/A6BtPTMipKVhNgTYAk9ZUhk8Mr3MjlY9zfxNa4EjvC4HEKybGftTgwmoceRUL2vZF0OcGB1yOnUrH2hVk2A7S4XjFE8smcwslaDYSNB4Hr4p28H4rbJb5vl6BJNFCLyysjB6XuAWjqulaGF9TC0SfgJkAzd3Wuc+0gA7FVT7ah8dj0jnhVuGbI0m0exGDConkikibnbIwAuAuearvzpiYTr2td0hCFXMLKwsoFw+TC3WkPkgt1RzqEIWFdBTebRewPomHge5LpvNYvYH0TOg9y0hVMfuR3lNSqYfcjvKaVQIQhBHr6GmxOhloquISQzNyuaf5dRVFs/gWJbL72khlFfh8js0bSQx8J6eOhB7xwXSoWbPO2plZNOd2ioMax6iOHUYZQwSaTSySXc5vS0BvX13Wu2ezEm0uCRUlPM2OaneHszfhdzSLdnHiukusJrazOzWvpxu0Gz2PbS7LwUtSympqymeHBjZMzZLC17200KvqinxWo2ebDC6KlxFrWZSHZmNII6engVaITR3tmnO7QYFU7UUVJS1UEVNkkbJLJmzltuIb38NVJ2i2aptocHbh737gxEGGUNuWEC30VyhNQ75TWvpS4PFjlFQQ4fVQ00m4YI21TZTzgBYEtte9u1XDGubG1r353Aauta5WyFYzbsupY+Smkjjy5ntLRmNhquc2O2Xq9l21bJZ4ahtS9rszbgttfs14rp+CFNedrMrJY5nFdlZJNpqbaPDZWMqo3DfQv0EzQLceg20WmLbKz7R7QUtdiTmw0NI0BtNfM6Q3uSTwA4fBdQsqdYv5MlPtVg0+0GBy4bBLHEZXNJkffSxB4DuTdnsNnwfBabDp3xyGnZlEjCedqTw6OKsllXXnadr16sIQhVkLKwsoFU/kgmpVP5EJiDnUIQsq6Cm81i9gfRMPApdN5rF7A+iYeBWkLg8kO8phIAJJsALknoS4PJDvKYqIwxLDycorqa/VvW3+qkMe2RoexzXNPAtNwV5z9oWCMqYa/FIWBstJLGH2/MwsaPkdVL+yrFeUYVU4Y9130rw9lzxa6/0I+ax286drxTp3ld4SAC4mwHEnoUY4jQZrcupr9W9b/VJxa01M2iuL1bt25vXHxf/ALb/ABXlGwEbTt1E0t5rd7YHuKXLV0YcXbG3fp7IyRkrA+N7XsPBzTcFZWQABYWAWLLTiEIQgELKwgEIUfEKZ1Zh1TSMlMTp4nRiQcWki10U8EEXBBHYULnNi9mqzZqjqYqysFS6aQOaGklrQO/pK6NSGUkvi7CEIVQIQs2QYQhZQYQhCDSHyQW61i8mFsg51CELKugpvNYvYH0TDwPcl03msXsD6Jh4HuW0Lh8kO8piXB5Id5TFBV8kjr5cZo5vJz2jd3GMBeV7KVMmzG3TaacEAymlkB6ibA/GxXrNE4HFsTbfVr4z/sC8/wDtKwOU7RYfV0gOevIh0HCQEAfG/wAljOeq9XDlN3C/cegxN5RiNRVOYMsDTDE7r6XH46e5eU/Z7/z3H3Sr1qjpjQ4VHTukMj44vvJDxe613OPebn3ryX7O9duYz+2RTL+6HD/Zm9jcSGOLRcgXA61yuAT7SYy6vnxQS4YI+ZBExgAB69b36FbbTYtJgez9ViEMYkljbZgPAE6AnsVRsdPU4xs3JieJ10lTLK54y5srYwOiwt3+9at86csZ8bWuwW1lTtJTVENc1vKaaxzsFg9p6+1a7ebTYlsy2kkojE7lJeCJGXy2t/VUn2RNG8xN/TZg+ZTfte8hhXtS/Rqzv4bdemP5+uvC2xvG9oYMHwzEsNp2ScpLM8IjuSHNBuT0AlTtrsZr8D2dGJU4jE12NdE9uYAnjqrfCnZsGoXDgaaM/wC0LnftM/5Ml/14/qtZerXPHVzmOkdu0WPV2whxqjZFyhg1aIy4vs+xsOgAK5fiOIt2NdiszG09ZHSOmdGW3GYNJAI6EjYBwdsXQdgcP9xVhtL/AMr4r/8ARy/9pT62XXbrr7U2wW0lftJSVs1eIgYZGtYI224gkqRtfiGP0UVLFgNGZnTvLZJg3NuuFtPedT1Kj+yMf8KxH/Xb/wBq2xvaXE5tvqfZ2nqDRUjZWNkfGOfJmaHHU8ONtFN/GbbuH+rdT0ftZtJiGyGKUGSc1dNO072OYC+hFyCLWNrrsnTsZTGoebRhmcnqFrrzH7VoY4sTwtjc2sbr5nF35h1r0mWWmp8MMlW9rKdkI3jncA22t1Z7rOeM6Y39uU2Vx7EtsK6tndMaKipwGxxw2zFx4Ek9yraPE8a2nnr8BfiTqTEaG5gnhJY2Qh1jnt7lbbHbPVOBVFVPQPE2GVjQ6FsxtID0E2FrW9/BSdl9j34FiFXidZVNqayqJuWNytaCbm19eKk3dNXLCW2f9JW020TdlsDZUyt39S+0cbeAe+2pPUOJVfHXY3LsXJj7qtjKp0ZqI4WsG7awfl6zp0qs+1qnkfhdDUtuY4pi11ugkaE/BXuzeG4biGyWHOfTNkY+naHNLiQSNCDqnm2xnWM45l/KRsntCNpcFbWmMRStcWSsB0Dh0jsV0ouH0GH4c2Snw+CKBoIL2Ri2vapa1PTllq3w0i8kFstIfJBbqsudQhCyroKbzWL2G/RMPA9yXTeaxewPomdB7lpC6fWAd5W0jBJGWFzgHC12mxHvWlN5EDtKaggMwaljlklZJUtkltvHCofd1hYX1Umajp6gwGeMSGneJIy7UtcBa/zTkIbR6mijq3XklnbzcpbHK5oPuCqqTYzAqGoFTSUr4Jm3tJHK4HXjrdXqFNRqZWeJSH0cEtC+inaZoXsLHiU5i4HjclU+FbG4Zg73cklrBE83dTunJice1vT71frCahMrJpSYVslheC4hLW0G/jMv4ot6d38E/FdnMLxtzHYlA6fd3yAyGzb8bC/YrRCah2y3vZFJRRUMTYoHSbtjQxrXvLg0DQAXSMUwaixmAQV7Hyw8d2HkNJ67BTkKpu72hYbg9HhELYKISRwtvljMhLRfXgU2toYcQp3U9RnMT2lr2teWhwIsQbKQi6aN3e1bhWz+G4IXDDoXQNebuYHktce0FRsZ2SwnHaqOrqmSRVMfCeB+R5twuexXZWFNRe2Uu9qPEdjsJxajipq01Erojds7pSZe4uPR2J2LUNBDstVUdbVSsoxCRJO9xe8Drv09CtlAx3Cm43gtThzpN3v2WD7Xym9wU14WZXc3XnOCbD4tiuGR1NJjroaGQnctOcEgEi+UGw1BS6rD9pNhsUoZziLqmCeUNDWSOLX9bXNK7LZiHHsCw5mE12GtqIoLiKogmbq0m9iCR1qxqcJdjFfRVdfHuo6F5kigDg4uf0OceFh1D4rExmvDveW9vPmLOppoKqB9PUwsmhkFnMeLghVFHsnh+Gl4oKiupYnuzGGKpIZfu6FdlYW9PNLZ6Lggipot3CwNbe57T1k9JTEIVRpB5ILdaQeSC3Qc6hCFlXQU3msXsD6JnQUum81i9gfRMPA9y0hdP5H3lMS4PJe8piAQhCoEaIQoMXQsrBICARdaGRaGRZuUiyG5gjMoxl7VoZbLneWNTGpecILwoLp+1JfVdqz+eNTjtWmcHgsghVQqteKfHVX6V0x5JUuFichLZMHDimA3XSVzsZWEIQCEIQCEIQaQ+SC3WsPkwtkHOoQhZV0FN5rF7A+iYeB7kum81i9gfRMPArSFweSCYl0/kB3lMVAhCEAsLK1JsFAF1kiWYNGq1lmsqXF8SFJA6Qnhw715eXl6u3Hx9k2oxFkQu54aOslVsu0VK0kb9p7iuKrcSmqpSXyE9QGgSgzPrfivHlllfdezHjjsxtNSE+XClU+KR1Lc0bw8dYK8+ZSPnqo4Wk891vcusnfFg2F3jbq3QdpXDO2akrpOPH9LaaujYOc9re82Uflsb/wyNPc5ebYhJiFdUufLO8k9ANgPcoM09dRt0keB3rpOHK/5M/HH6etMnB1BB96kRzWIXjlJtNidJIC2cuaDwdqu+wDaFmKRgOIEoGoWsseTi830zOufp2EM/RdT4pQ5UMUqsIJV6eHm7PPycelqDcISon5gmr27eazQQhCqBCEINYvJhbLSHyYW6DnUIQsq6Cm81i9gfRMPA9yXTeaxewPomHge5aQqm8iB2lNSqbyPvKaqBCEKASpXWCaeCRMOas5elntX1Ellzu1FO+egzMuQ0hxV9VDj3KAJ43tMMwBb9F8jnysyfQ454efsge99gpkdA8jpK6CXB44pDJDZzDwtqstga3TLZcry7enGRT0dG6lr4JnfhDw0+/RX2M0e+pg1uoJDgkzU4kiLOBPA9R6Ct48RtGyCssxx0D+DSepc8rb5WyzyopsIysLmcVS18P3T2vGoGi7KcWa50ZDgONuhVklDDJ/iqwiOJnWbXXbDksvlbjLHG0dNTVtPJE4BkrDpokU8tTg1c2RpPNPxTq94hxqYwNyMe7mtVg2hNZBdwubdS9ty1PPqvL1369x2+EYrFiVE2ojNj+ZvUryCS4BB4rgtkqR1JVVQc45SzgV1uF1G9Bbe9jZeXGdc/HprPzj5dJTPUwG4VfTX0U9vBfWw9PnZsoQhbYCysLKBcPkgt1pB5IJiDnEIQsq6Cm81i9gfRM6Cl03msXsD6JnQe5aQun8l7ymJcA+696YqBCEKASpG3CasOFwpfSxVzx36FQ4ph9Q/76jeGzD8rjzXLqJo762UGWJfN5+P7evi5NOElxeejlLJWyUc44te27HfyPuUF21uKQSffUNNUsH5onlp+a7urooKqIw1ETZWO4tcLrmMQ2Gp5LuoKmSld+g85n9V5p038o9Nyt9K7+/lGB97h1Ux37cpH1VbUbXcrmZu4HGIEh8T2fjaevXiLLSu2Xx6lJ+4jnYPzMPH3KolocSYbPpHNXpw4+H6/wDWLnnEqqppIJxiWDVL2MccwAdZzT1Jg2jZVzMfjMUu+ibaOWHgO0tJsT3KFSRYjHJ93GQD+JpGhVk7BqqpZmbA1x6W3C3es8ZJO184kU8FFU1pnOLUz8xvZ+Zjh33FvmumircHo4RvK+A2H5DmPwC5ptBLRutJhev7o8ylxSVGXLHTsiB4hkQasZ49vvw1MritG4tFLIeQxubDxdI4WLz/AEXRbOMcWZyPxG65rD6CWokAy2bfgu+wqh3ETW21W8OOT0458lq1pm9imtGiVDHlCcOK92M1Hkyu2ELJWFpkIWUIFU/kWpqXDpEFug51CELKugpvNYvYH0TDwS6bzWL2G/RMP4T3LSFweRHemJVNrA0pqAQhCAQUIQaObfoUeSHsUtaloKzljMmplpWSQ9iQ6HsVs+IHoSXQdi8ef9PK7Y8qqfDfoUd9I11+aD7lcOg04LQ0/YvNl/TO05tKCTC4ZOMY+CiSbOwyXs5zfeup5NfoRyXsSf0+Tf5o452ymY3bO9Op9lWh13OJ9y65tL2JzKYDiF6cOGz245csqnocIjp7Wb8ldQwBgCayMN6Eyy9WOGnnyy2wBZZQhdGB0LCyjsQCEIQaQ+TC2WsXkwtkHOoQhZV0FN5rF7A+iZ0FLpvNYvYH0TOgrSFUvke4lNSqYWh95TUAhCiQYnSVDoWxyEmdr3R3aRcNIDj8x8UEtCVDUxTyPjjJLowMwtwvwTSbAnqQCwobcYoZKamqWTEx1cm7hs03c65Fre4/BTbIMIICDoLk6BA+qDXICsbsdSVy6AUktUS4RRFwcSD+U2NuvX4pkNRHO57WE5o7BzSLEXFwpqKzux1LIjC3slPnjZUx05vvJWuc2w6G2vf4hNQb5As2sjoS6apiq4BPBIHxkkBw4GxsfmFQxCDoL9SiR4pSzMpnsc4tqnFsPNPOtck92nFBLQsrCIwshAIdcjXWyOCAQhCBcPkwmJcHkgt0HOoQhZV0FN5rF7A+iZ0JdN5rF7A+iZ0FaQun8j70xLg8l70xFaSh5hkERAkLSG34A20VdRYO+mqaaWSRr209NuQAOJJBJ7tArRCConw+RvKJnzASzRyNZlcRmeb5fg0NHuVlHEY4Q0AFzrF5J4npTCAbEgG3C44LKClpcEqaM0zGzRvjpmzPZmvfevcS08OADnD3qQzD6nNeSVusrS+ziSYw3h3l1z3KyQhtXHDpXB132zzBzgHnmxttZo78ov3lamixDLHaWMuzOM13GzxrlA001Iv3KyQibQKrDnzYbT0Ebmhkbot4STq1hBsO+1vetnUB5VLJHlax7Q4am+8/Uevg34KahBTOpKtlQyHfCV0rQ97S4gAMba/veQSnHDasOaWzg6RMcbkEsbfN0aXJ+Ss7C97a8LoRdlPjfut3HYNDdLuPHo16lXR4TURUUcDJGNdT05ZEWk23h1LiO8C3eVbIQ2h1NJK7CqimpXCKaaNzQ9zicpItf3KI/CKptbv6WaKNsVFyenaSea8kXcfcGhW6EFO6Cc1rqdljK4OmPPORotkYD83d4KIKSoqpWVUU4LIZCGEkneBrcoB/+7MT7lcWF72F0AACwFh1BDauGH1Ih3ZlzFsIjjcXHmm1nHv1upVLDydroWstG22VxcSXaak3T0dqIEIQgXB5ILdaU/kQmFBziEIWVdBTeaxewPomdCXTeaxewPomdC0FU2sAPampVL5uO9NQc/UVtY+LEp4Z3hslQ2jo7AWjfcMLvET7grKPE6fdts58jRJud4R+J40P0PwUoU8IAAiZYOzAZeB6+9Y5LT2I3DLF2YjLpfrQV1Ricr3RTU7CIWRulcL6yX0jaPaOvwWwxN0ddOagFkEUX5TpdoBefddoHvU8UtOG5RCwNAAAy8AOHwWXU0D2lroWFpBBBb0HU/FBF/tJkcU5cyVxpm3l0F2nLmy9psR8VIfVMjiD3ggucGBuhJceAWxghL3PMTczrFxtxtw+gRyeLW7GuzPzm44u4XQQf7bgMbHMhleZBma0AXIz5QfedR2LYVDq3EIWU0mWGLM+Ui33n5QO6+bwqY2nhaGhsLAG2As3hbgsshiicXMja0kWJAt03/mUFJLiEs1fUvhqnRwR1MVI0AXGcEF5t03BDeyynuxMSMhdTMBEzuY55sHMFy4juA+YUttPAx2ZkLGm5Nw0cTxPesCmgbltCwZb5dOF+KCFBjMckT3vbYsj3zsvBsZuWk9they1xLEpoqCmfBGWSVk8cLC/8gfxce4X96nClpx/8hn4Qz8P5eruW742SNyvaHC97EdKComrqhtZW0tO9zmxsiibI7W0zza4PTYEErV1XNFgtbiLJZJHAyMp2Ode5Byj4uHzVlLSyPc0RvjZGx4e1uTp7dfemR00LKdkGRrmMtYEX160EUTcl3UU80hkLC5+Yg81nF579PiFkYtBujJIx8YDspDrac3MfcApb4YpHZnxtccpbci/NPEdyw+mp5Glr4WOBNyCOJtb6IIzMTYZI43RSMc8DMDbmEtLrHtsL+9DsSjApyY5GicF4cQOa0C5J6hw+Kl7qLNm3bc173t02t9NFqKeBrWtETLNBAFuA6kECoxMzwmKlu2V72RtJPAnnHuIZcopK95lJcXTCre91MGkWDG2Fvfq73qe2mgbbLCwWN9G9NrX+C0jpGsla8sjDYgRC1rbZAQL/RA9CLoRGkGkYW5WkPkwtkHOoQhZV0FN5rF7A+iZbRLpvNYvYH0TOgrQVTC0PvTCQ0XJsFpAPuvel4hVjD8OqKwsziCMvLQbXsEDs7P1BG8Z+oJfKbU0ExaBvS3mlwFr9/HuQ2tpHgllVC4Ntch4Nrmw+agZnZ+oI3jP1BRKTFaephD3vZC50skbWOeLuyvLLjvI+aMRxIYdJRMdEZOV1AgBBtkJBNz8EXVS96z9QRvGfqCj4pXHDcPmrNw6ZsAzPa02IaOJ9w19yVSYtHVVdTSiPJJA5uUF3lGOAIeOziPciaTd4z9QRvGfqCTJXQhmaKSKXntYQJALXNv66dKy2upXtDm1EeUkgEutcg2Pz0Q0bvGfqCxvGfqCw6ohZK2J80bZHC4aXalaCupMpdyuHKLXdvBYXNh8Shozex/rCN5H+oKEzFXy4RPXRUrpHQuka2FrtZCxxboe2yVDj0VRUYdFHES2vhfKH5tI8oFwe3X5Iuqst4z9QRvGfqCXy2l3e8NVDk/VvBbhf6arWSvpmMcRPE54bcN3gF9L+5E0dvGfqCN7H+oLVlTE8tbvGB7gOaHgnUX+ijRYkaiatjghLuRyCJxLrZ35Q4gdwcENJe9j/UEb2P8AUFDxPF4MOoamcOZLJTszuhDwHEafDiPiEQYvTyGpE72U4p5jEC94GazGuv8A7vkhqpm8Z+oI3jP1BRqzE6elp5niWOSSFjnGIPFzYXI/860xldTPjD+URDoPPGhtcj4Iapwc1x0N1laMqIZHmNkzHvbxa1wJHuTFQuLyYW54LSHyYW5RHOIQhZV0FN5rD7Dfom9CVTeaxew36JnWtDSAfde9LrqRlfQz0cji1kzCxxbxsepb0+sITHAOFjf3GyCFJhgkMWeokLITGWMsLAsNwfeokezNLHktLJzMhHAateXgnr1Ktt0z93iKN0z93iKi7qsfgEbzF/iZA2OUy5bCxcZd59dO5NqsHZWYhDVTVMpbDKyZkX5WuaHDTvza9ynbtv7vEUbtv7vEVdG60EGaldTzuM4e0teXADMD0WHZoodHgdLQ1UFTG6R0sNNyYOe6+Zt7gnrI1+JU/I393iP9Ubtv7vEUTdVkez8TWkPqpZOexxc61yWPLh9UyPBKeN4cTvAA5uWRocCC7Nw71P3bP3eIrG6Z+7xFTS7qJVYU2qro6p08gMeXKz8twTr77/IKL/dml3bWb2XmiO3D8j3PF+vVxVrum/u8RWd2393iKahukU1C2kpzDG9xBldJcjpc4uP1UKLZylgkhfBJLFuRMGWdw3ti74WFupWe7b+7xFG7Z+7xFDdUFVs/K2NsEMgkbKSZZJYw+33eThccRx16Vu3B6mWtlfJumxyN3bw2KxDTGGlzXX46AWtwCvN2393iKzu29bvEU0vaodNhNPS1UlQznPkLCcwBsWtygjq0S6jBIKiGth3kkcdc4PmDDrmsBcHo0aFP3bP3eIo3bP3eIppndVVXs5BXS1D5qiY7+J0RGmjXFp08IRV7NwVcc8bqmZjKh73yNbaxLmBvyDQrXdt/d4ijds7fEU0vaqKLBqmWuqjNu2wzuka4COzg1wsHB17Emzb6KW3Z6lZV8qDnF+9dJldYt5zGsIt1WaFZbtvW7xFG6Z+7xFNHalUtFHSOlLNd7IXm44XsLDs0CesNYGm4J95JWVU9tIfJhbpdP5IJhRHOIQhZV0FN5rF7Dfom9CVTeaxew36Jq0I7M9OAHEFqfxWHtztLT0rTk4/W75KBluxFj1JXJx6R3yRuB+t3yVDbdiErk/8AmO+SNx/mO+SBtuxFkrcf5jvkjcfvd8kDUJW4/e75I3A9I75IG2QlcnHpHfJG4/zH/JA2yErk/wDmO+SNz/mO+SBiylbj/Md8kbgekd8lENsUWPUlbgekd8kcn/zHfJUNssJe4HpHfJG4H63fJA2ywl7gfrd8kbgekd8kDEuR7g7I3ielG4HpHfJZZEGEm5J7UGYmFkYaeIWyEIrnEIQsjoKbzWL2B9E1c8KiZoAE0gA4AOKzymf08njKo6BBXP8AKZ/TyeMo5TP6eTxlUX6FQcpn9PJ4yjlM/p5PGUF+hUHKZ/TyeMo5TP6eTxlQX6FQcpn9PJ4yjlM/p5PGVRfoXP8AKZ/TyeIo5TP6aTxFB0CwqDlM/ppPEUcpn9NJ4ig6C6Lrn+Uz+mk8RRymf00niKC/QqDlM/ppPEUcpn9NJ4igv0Kg5TP6aTxFHKZ/TSeIoi/QqDlM/p5PGUcpn9NJ4igv0Kg5TP6aTxFHKZ/TSeIoL9CoOUz+mk8RRymf08niKC/QqDlM/ppPEUcpn9NJ4iiloQhZ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11366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66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Theoretische argumenten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Economische schaalvoordelen</a:t>
            </a:r>
          </a:p>
          <a:p>
            <a:r>
              <a:rPr lang="nl-NL" dirty="0"/>
              <a:t>Sociale steun</a:t>
            </a:r>
          </a:p>
          <a:p>
            <a:r>
              <a:rPr lang="nl-NL" dirty="0"/>
              <a:t>Sociale controle en normnaleving</a:t>
            </a:r>
          </a:p>
          <a:p>
            <a:pPr lvl="1"/>
            <a:r>
              <a:rPr lang="nl-NL" dirty="0"/>
              <a:t>Minder risicogedrag</a:t>
            </a:r>
          </a:p>
          <a:p>
            <a:pPr lvl="1"/>
            <a:r>
              <a:rPr lang="nl-NL" dirty="0"/>
              <a:t>Meer gezonde leefstijl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Gezondheids-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voordeel voor gehuwden</a:t>
            </a:r>
            <a:endParaRPr lang="nl-NL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E06-CEEA-4D00-9CD9-4B789A78B3FC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366" y="3809999"/>
            <a:ext cx="4408634" cy="29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4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Mortality rate</a:t>
            </a:r>
          </a:p>
        </p:txBody>
      </p:sp>
      <p:graphicFrame>
        <p:nvGraphicFramePr>
          <p:cNvPr id="326662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600200" y="1905000"/>
          <a:ext cx="549910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4869085" imgH="3680382" progId="Excel.Chart.8">
                  <p:embed/>
                </p:oleObj>
              </mc:Choice>
              <mc:Fallback>
                <p:oleObj name="Chart" r:id="rId4" imgW="4869085" imgH="3680382" progId="Excel.Chart.8">
                  <p:embed/>
                  <p:pic>
                    <p:nvPicPr>
                      <p:cNvPr id="326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5499100" cy="415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Onderliggende</a:t>
            </a:r>
            <a:r>
              <a:rPr lang="en-US" dirty="0"/>
              <a:t> </a:t>
            </a:r>
            <a:r>
              <a:rPr lang="en-US" dirty="0" err="1"/>
              <a:t>gedragsveranderingen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Marriage rate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dalen</a:t>
            </a:r>
            <a:r>
              <a:rPr lang="en-US" dirty="0"/>
              <a:t> door: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(</a:t>
            </a:r>
            <a:r>
              <a:rPr lang="en-US" dirty="0" err="1"/>
              <a:t>eerste</a:t>
            </a:r>
            <a:r>
              <a:rPr lang="en-US" dirty="0"/>
              <a:t>) </a:t>
            </a:r>
            <a:r>
              <a:rPr lang="en-US" dirty="0" err="1"/>
              <a:t>huwelijksleeftijd</a:t>
            </a:r>
            <a:endParaRPr lang="en-US" dirty="0"/>
          </a:p>
          <a:p>
            <a:pPr lvl="1"/>
            <a:r>
              <a:rPr lang="en-US" dirty="0" err="1"/>
              <a:t>Dalend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ooit</a:t>
            </a:r>
            <a:r>
              <a:rPr lang="en-US" dirty="0"/>
              <a:t> </a:t>
            </a:r>
            <a:r>
              <a:rPr lang="en-US" dirty="0" err="1"/>
              <a:t>huwt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Fertility rate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dalen</a:t>
            </a:r>
            <a:r>
              <a:rPr lang="en-US" dirty="0"/>
              <a:t> door: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</a:t>
            </a:r>
            <a:r>
              <a:rPr lang="en-US" dirty="0" err="1"/>
              <a:t>leeftijd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kind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‘birth spacing’</a:t>
            </a:r>
          </a:p>
          <a:p>
            <a:pPr lvl="1"/>
            <a:r>
              <a:rPr lang="en-US" dirty="0" err="1"/>
              <a:t>Toenemende</a:t>
            </a:r>
            <a:r>
              <a:rPr lang="en-US" dirty="0"/>
              <a:t> </a:t>
            </a:r>
            <a:r>
              <a:rPr lang="en-US" dirty="0" err="1"/>
              <a:t>kinderloosheid</a:t>
            </a:r>
            <a:endParaRPr lang="en-US" dirty="0"/>
          </a:p>
          <a:p>
            <a:pPr lvl="1"/>
            <a:r>
              <a:rPr lang="en-US" dirty="0" err="1"/>
              <a:t>Afnemend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per </a:t>
            </a:r>
            <a:r>
              <a:rPr lang="en-US" dirty="0" err="1"/>
              <a:t>moeder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5</a:t>
            </a:fld>
            <a:endParaRPr lang="en-US"/>
          </a:p>
        </p:txBody>
      </p:sp>
      <p:sp>
        <p:nvSpPr>
          <p:cNvPr id="5" name="Arrow: Down 4"/>
          <p:cNvSpPr/>
          <p:nvPr/>
        </p:nvSpPr>
        <p:spPr>
          <a:xfrm rot="5400000">
            <a:off x="7239000" y="4343400"/>
            <a:ext cx="381000" cy="990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/>
        </p:nvSpPr>
        <p:spPr>
          <a:xfrm rot="5400000">
            <a:off x="7315200" y="5257800"/>
            <a:ext cx="381000" cy="990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000" y="5039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1e DT</a:t>
            </a:r>
          </a:p>
        </p:txBody>
      </p:sp>
    </p:spTree>
    <p:extLst>
      <p:ext uri="{BB962C8B-B14F-4D97-AF65-F5344CB8AC3E}">
        <p14:creationId xmlns:p14="http://schemas.microsoft.com/office/powerpoint/2010/main" val="3488218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The case for singlehood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E06-CEEA-4D00-9CD9-4B789A78B3FC}" type="slidenum">
              <a:rPr lang="en-US" smtClean="0"/>
              <a:t>50</a:t>
            </a:fld>
            <a:endParaRPr lang="en-US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OEDASIAAhEBAxEB/8QAGwAAAgMBAQEAAAAAAAAAAAAAAAMCBAUGAQf/xABOEAABAwIDAgoGBgcHAwIHAAABAAIDBBEFEiEGMRMUIkFRYXGRkrEyMzRTgaEHI0JSc9EVJFRicpPBFkNEgqKy8Bdj8TbCdIOjs8PS4f/EABkBAQEBAQEBAAAAAAAAAAAAAAABAgMEBf/EACMRAQEAAgICAgIDAQAAAAAAAAABAhEDIRIxE0EiUQQyYSP/2gAMAwEAAhEDEQA/ANypqahtVMGzyAB7rAPOmqVxuov7RL4yiq9sm/Ed5pjaUT+zOJBe5oz6XsGf1evmflbdPb1JNkGsqcx/WJfGV5xyp/aZfGU0URfTGXhBfJwgHVyr/wC0pzMJl40IHktztkMbtNSy+/o1CnjmbxU+OVX7TN4yjjlV+0y+MqwMIqW8G6Roax5AuCL7r+QJU4sIfJVz02az4XsDtPsuNr/DQp45rvFU45VftM3jKOOVX7TL4ynx4XUyxte0NDX2ylzrXvoAoS0EkTHuLmERtu7lAa3cLC+88kprM3iXxyq/aZfGUccqv2mX+YU44dIZXRx3dwYeXu5rNAJI70yXCZhI8QHhBGCXE6W+scz/ANvzTWZvFV43VftM38wo45U/tM38wqxNhcsULZg9hZlcXuzCzSDYjyUDhVUZ5Ihlzxua11naAuNh8yrrNN4k8cqv2mX+YUGsqj/ipfGU44RUQyNbO/JeZkZsbnlX1+SXFh0873sieHFhcOi4aR/+wWvjy/bPlj+kOO1Q/wATNf8AEKjx2rv7VN/MKdU4ZUQxvc45uCaHSWPokuLbdeo+adVYK6Mt4CZ0ofGZGkgC7Rck92U/FPDL9nlP0r8cqv2mXxleccqf2mb+YU2pwuanD38I0sY5wNzY6Oc23byTuU3YTVgNs1hzgEWd1H8ipcc56alxpHHKo/4mb+YVA1lX+0zfzCrFVh01Ozhbjgy1rmlxAJDhpbp3HuURhtS6YxENDgWb3W1cLj5A9yzrNfxK45VW9pm/mFHHaoG3GZvGU/8ARNXwIkszKXhnpa3zZfNDcLlYW8OWgSNzMyuFyLjW3RqrrNN4kCtqv2mXxle8dqh/ipvGVY/RExLuCIcGkXzEA6uIHkiHCZ5BMwFueN2UWOhItfuzJrPZvFX45VftMvjK847V39pl8ZVgYc+WOMxvYXGzXEvFi4uLQG9O7VRdhVSyPhHZAwNc7MXi3JNrdpO4JrNd4lcdq7+0y+Mo47V/tMvjKe7DZIqPjEoN3hvBNab3v/z5qrPDJTTuhkFns3qXyntZ411yEIX0nhc1V+1zfiO81ASyssGSvaBus4i3/LDuU6twFZNc/wB47zSbt6V8y73XunpJsk7i2KOSQ3Nmta463/8APzTeDry4PvOXAOsc5uLHla9p1SGvLJGyMdlc0gtPQQmyYhUyNDXytcNdCxvOQTzdIHcrj37S/wCHwYfiUs8cNpo7uygkmzf+FKiixGfLLHxh+fc8PNzb8rLxmKVzJOEbUWdcm+RvObnm6dV5BiVXTRtjhmDGsJLRlabXuTzda11/rPZ9LLicIHAcJK27CNSR6NwNeo+SRLLPKZeGqHNkBymI5ru1tbo013ryPEaqJmVk4a3TQNbzCw5ugBIkmdLK6R7gXuJJIAGpNzu6ypll10sXqGkqqova2qkhexmjSXAubbUDy+IXrRWQ5pG1chs0nV7tbB7un9x3xKox1EsTw+OZzXC1iDrvB8wFPjk/BCPhG5Q3IAWt3WcLbv3nd6sykLL9HyR4hLI5uaZ4u8clxtobHf1kKD+NwNfI+aVkglyPGc3Lt9zr1Lx2J1Tm5TM23K+w3nIJ5ukBQlrpZs+ctLpHl73ZRdxIt2Dn70ujtbqKLEGRQS8NJMJWCUEOddoABuewEJLocSjkcDxkPDgDyje5tp8dPkoOxGqfCIXTAxgBoblFrCwHN0NHcpOxaue8vdUDMSCTkbrYg9HUrvFO0Z2V0cbuGlky6BzXS35yNRfpae5RijrSBJHwozMNi1xF2ga/DRR47LYNLmFo+yWNtvJ6Os96k3EaljGMbMA1jSxoyN0ad43c9lnra96WJaPEGtaJHSvL3uYW5y6zgTcHXXnSy3EW6F1QCIw+weRyeY70fpatLgTONHl/oN3667us96Wa2ozueZuU6MRu0GrRoB8lbYdrTqWd1RLSvrXO4NwZqXEF3MB8b27CqsvG4c0kj5bXAz5ycxtca8+hv8V4aydz3PMgzPeJHHKNXDcd3We9D6yeRjWPkDmsN2gtbYGwHR1KdL2szQ19FOy0skga4OALja+bovrr5pcsVZG2J5dL9cSGta4772sOm9vJLdXVDnXdKCQbjktFtb9G64uRzrw11QSwmckxvzs0HJP/ADm3KmqfHxmJ8bnVUjXufo3OToACCdd2uiHxVrn5hI/M8jMOEy8om2uupuLdoVd9S4vjkZyHxiwObW/T1dXQvWVc7Y42Nks2IgsFhoQSR83FNz0mq9bFWWzNMpba9w+4016f3h39ahI+djzHI94cBYguvv1/JMNdVGHgTL9Xly5co3adX7o7kmWR80hkkdme61zuvYWWb/iz/Rw0tgOEfYWtyjpbcvHPe92Z7i4nncblRt2d69We2unYoQhfUeB0VM1ppIbgeg3yU3MblOg3KNL7JD+G3yTHeiexa1FJpmtMI05z5pmVpNgoU3qh2nzKbra+iaiIlo3aKKmbuJsouvfVTUHiLDoQhNRNiw6EWHQEITUXYsOhFupCz8QxmHDq+ionQTTTVznCIRgWGW1ybndqmodtBHwCxjtPRjaH9BcDPxzLm3Ny2y5t9+hOpcciq6qvpW088c2H5eEbIAA4OBIIIJuLBTUXVadh0BFh0BZ2A41Fj+FsxCCJ8THOc0Nfa+htzLRV1E7nQsOgI+CEJqJsWHQiwQhNRdiw6EWHQhCaiD4BCEJqAQhHOmoFU/s7P4R5JqVS60zOweQTU1Fc4hCFB0dL7JD+G3yU3asNjzKFL7JD+G3yTHaMPYthVPbghfpPmmAixS4QTELdJ81M2AsN6AvbUaX5l4TdeIUQIQhAIQhAJL6OCWthq3svNCxzGOP2Q61/9oTkbtd6D5/r/wBZ7/8Aa/8AxLt6mniayqqWttK+HI49IbmI/wBxXN/2exP/AKg/2g4OHiuTLk4T6z1eXda2/rXVThz6WRrW3c5hAF+chZn2652WxwOzON1OB/R/HWxUAqYYJX8MXS8GQC63JGU5t/UuoxXaalwrAI8XfG97JmtMUQsHOc4XA6ljU+zOJxfR9PgDmRGrkJs4ScjV999r7h0K1jGzNVi2yNFhzXxxVlII3NzG7C5rbEXHMdVO9FmNvf7Xm4+6LGaLDKyBrZKyEva6J2ZrHjew/wBD8gtpUaKWqmbGajDjSvA+szSNcL/ulpN/jZXltzoQhCIEIQgEIQgEIQgTSezt7B5BOSqX1DeweSag5xCELKujpfZIfw2+SY/0HdhS6X2SH8NvkpvHJcb8y2FwaQfE+alzXuoQ34Adp80wtsoiKF6d68QCEaW1WczaDDZ699BSzmqqI9ZGQNLsnadw70XVrRQs2q2gwygqoqaunNJJN6vhmlrXf5t3zWmUNV4hCEQIQhAIQhAIQsyfaHDoKyopOFdJNSxGWdsbb8G0C+p3X6t6LJa00KpheK0eM0LayhmEsLiRe1iCN4IO4q2iWaCEIQCEIQCEIQKpvUN7B5JqXT+oZ2DyTEHOIQhZV0dKf1WH8NvkpPdyDpzKNL7JD+G3yXrr5SD0LYhTgmEW6T5pjj1JUBIhbbpPmp71ECEIQcl9JGMy4Vs+2CnkLJq1/B5mmxDALuse4fFH0a0UVPsmypawCSqke57rakAloHy+ZWf9LFHJLhlBVtBLIJXMf1ZgLH/Tb4rZ+j54fsXRAb2mRp8blif3ei6nDLP2vbS4JHjuEPpTZszCJIX9Dxu+B3HtWrfK3XSw1UZ5o6eCSeVwbHE0vc48wGv9Fj7VzYaNnZmYnVvpqeoAbnZ6Z5wALG+7d0XWuo4zvqtKPEqGYsEVZA8yEhgbIDmI3gdKsr5ptlHHRbD4TDSR1DI4ZWmKSUNa48lxvodDzrssZhxCu2Tnho3njktOACDlJOmax5iRfvTbVw1JWnxylBaOMxctxa3ljlEcw6Sncy+Z0e1tOzD4dn9psKlo2wtYxkoYQAWWs4tI0ta9xdbH0mYvUUGAQQU0jo+NyFr3sNjlAuRfr0U8pra/HfKR1ra6kfII2VULnlxaGiQEkjeO1PXGYhs7U4hsRQ4Vh1PHDLE2KRkkkmUBwFy7QE3Nz3rqcMjq4sMpo657X1TImtlc03BcBqVdsWSHyyxwMzyPaxo53EAL519HL6armx6Stkjcat7A4SOHLBLye+6+jSta6J2ZocLX1F189+iiNj4sUkc0El8diRu0cs3+0bx/pXb0lJhuA4eIKdkVJSxkk5nWAJ5yT/VWY6iCZ7mRzMe9lszWuBLb7rjmXz+trZcZ+lWnwyp1pKGQFkV+SXBmfMR03PyU/pGrJcExvCMYozkqA17X204RrS0hp6Rqe9Xymj47bJ9130k0UQBlkZGDuzOAuoOrKZjY3OqImiU2YS8DMegdK5z6RQ12w9W4gXzRW6vrGrNwvZKk2i2HwuOpkcx7DnErAC4Nu4ZR1WPeLpvvSeE1u13aEAWaB0aIWnMIQgb0C6f2dn8I8kxKptadvYPIJqDnEIQsq6KlH6pF/A3yU5PQKjS+yQ/ht8lN9spF+ZaCYL8AO0+amoQaQDtPmpogQhCCvX0FNilDLRVkYkhlFnD+o61ibPYDiGzLZqWGaOtoHPL42vOSWMnm6DzdHP0ro0Ka721MrrTn9o8NxfH6AUFOYaKne4GZ0khL3Aa5QALW+KhtjstJtLhUMFPUNinp35mF98rrixBtuXRoTRMrPTj8f2ZxnaHZymoJ5KKGppyDyXucx9hbfluO4rcq6PE6jAmQwywU9ezg3Nc0ksDmkG269jY83OtRCaLlbNOd2j2cqdpsPpaSp4vBklD5ZGOLiBYghug3351Z2i2apsfwYYe5/AmMh0LwL5CBYdototlCaJlZ6Y+D02N0GGxUVSaKZ0LAxs7ZHXcBoCW5d9rc61omOZE1r38I4DV1rXPSpIVS3aEoeYnBgaXEWGY2C53Y7Zeq2XiqYpJ4ahs7muuy4LbDrGq6VCmu9ktk05vE9lXybTU20OHSxx1URAmikuGyi1r3F7G2m483Qo41srNtHjlHVYg+JlDRi7YGEudKSQTmNgANB0866ZCai+dZG1GDTY9gUuGwSsiMrmEvffTK4O3fBM2ewyfBsFp8PmfHIYGkZ2X5WpO49q00JrvaeV1oIQhVAgIQgTSG9OOweQTkmkFqdvYPIJyFc4hCFlXQ0p/VYieZjfJTebgnqS6cfqsNvdt8lM7itCEPqR2nzUnOaxpc5wa1ouSTYAKMPqR2nzU0RVbiuGvNmYhSuPQJmn+qsse2Rocxwc06hzTcFfN/pCwU1UddikLRwlLUsbJpqWGKMfI27yr30VYs2owmfCnu+spX52A/cd0djr94WZl3p1+P8PKO7JABJIAG8lVHYrhrXWdiFK09BmaP6pON2mp2YeT7Y7I8dMYF3/C2l/3gvlOwDQdu6QZQAOFsBzchyXLVMePyxt/T7LFLHPG2WGRskbhdr2G4PYVJenevFpyCEIsgEL2yLWQeIQkV1O6soKimbIYjNE5geN7bi10Dmva/0XA9i9XNbF7L1WzNPUx1NUyYzvDmtjvlba+uvOb/ACC6VJ21lJL0EIQjIQhCAQhCAQhCBVL6hvw8k1Lph9Q3sHkmIOcQhCyroac/qcP4bfJSIu09ijTn9UhH/bb5L13onsWkRh9UO0+aYRZLh9UO0+amgyhRxYgcaop25oqiQMeOowsC+WbLVUmzO3DKeo0bwrqWbm3mwPfY9i+s4e4HEsVbzidh/wDpMXz36SMDnO0lHV0rNcQyxAj3osBftBHcVjOerHo4sveN+30CP9araurLLNhaYInHn53kfGw/yL5V9HljtzTfwy/7CvrlPTcSwoQGR0hjjIdI7e821cesm5+K+RfR3/63pT+7J/sKmfuLx/0yfZpXOax7mNzOAJAva56FyWz1XtNjT8QfihmwsMsyBjIGgB2tzywS62nUtfavF5cD2eqa+njD5Yw1rM24FxAuey6yNjnzYxs8/E8UxCeeR73gjhTGyNo0tZth16rVvenLHH8djYDaur2kpaqOuazjFLkJewWDmuvbTp5JUNvNpcU2aNG6idCRUF9xJHfLly9Y6Ssb6IRy8WPPlgH/ANxM+l3VuE//ADf/AGLO747dfCfLpp4/jm0kGEUGJYZCHioLbwCnL3EFtwTY6A/K+9aO1uMYhgmzwxGnMTZczGuje3MATv51s4cWuwukc06GBhHhC536Sf8A0fL+NH5rV3q1jHVzk0px7Q7QV2w7sZoxGKlh1a2AvMnLscovoAO0mx3LbbiOJHYz9KTMbBWspHTOY5mmYNJAIO7m0Vb6Pjm2LouovH+ty1doNNm8T/8AhJf9hT62mWvLWvth7B7R4jtHT1k1eYhwT2tYImZRqCTznqTts8Sx+giposCo3SunJa+ZsZkMe62m7XXU6aLG+iUAYZiH47f9qMf2kxOXbyn2fgqnUVKJI2SPYAHyZgHHXm32FlN9RrLD/pdQ/a3aLFNk8Qw9zKo1lPOx3CxztaCcpFyC0Cx17Opdm6ojZSGocbRhmcnoFrr5l9KMEcFdhrWOkdeN5PCSued46SV9IfNT0uF8LVPaynZFy3O3BttfkrL3UyxnjjXJ7K7QYptdiVfIag0VFTtAjiha3MS69iSQdwHNos2kxbGdo66v2ekxEw11EX8XqIvqhKWPsc4b0jo69Fq7IbP1WDVFVV4a6OXDa2NroRO4skFr5ToDpY89j1BWdl9j5MHxSqxauqWT1lTmvwbSGszOzOtffrZTvpq3Gbq5tHtANlsCjqJgKiqcBHGNwe+2pPQN5VCDEMbl2Jmx6SuDKp0LqiOERNEbWjUNtYk3A3351m/SzSSyYdQVTQTHDI9r+rMBY/6fmtzZjD8MxDZLDi+mina6max4cMwLgLOv8QVd3emdSYSnbH7RHaTB+NSxtjnieY5WsOl7AgjqIK3VUoKLDqAywYfTQU9iDKyFgbrbS9upW1qOeWrboun9nb2DyCYlU3s7eweQTUZc4hCFlXQUzf1WG33G+Sm7RpGm5eUo/VYfw2+Sk61jpY2WguD1De0+a9kjEsbmOLgHC12uLT8CFGD1De0+aYiKDMEoo5ZZWGpa+YgyOFXLdxAsPtdAVmajp6h1O6aMSOpn8JEXa5XWIv8ANOQhtXqqGKrdeV8wGXKRHO9gI7GkLJpNidn6CpbU0lHJBMy+V7KmUEXFj9pbyFNRZbPSvPQU9TQuoahhmgezI5sji4uHWTqsfC9jMMwh7uLS1hiebup3TkxuPWOf43XQITUJbJph4VsjhuDYhNWUTqhhmN3RcKcnPbTqubXun4rs1hWNuY/Eqd9QY75AZntDb2vYAjoC1UJpfK73sijooaGFsMHCCNjQxrXyOflAFgBclIxTBqHGafgK+N8sVwcgkc0Ej+EhXkKpu72pYZg9Fg8AgoWSRQtBtGZXOaLm50JKdW0UOIUzqaozmJ4LXtZI5mYHeDYhPQhv7ZmF7PYZguYYbC+na83e0SvcHHdqCSq+NbI4VjtTHVVTJI6iOwEsL8rtN3cttCmoTKy72wMQ2MwrFKSOnqzUyujdds75y6Tsub6dW5PxXD6GHZaqo62qmZSCEiSZ7y94HT17hothUMdwtmNYNU4c95YJ22DwL5SCCD3gJZFmV63XzrBdhcSxSgZU02Oy09FJcwh0bg5zQSLlodYd/wCSVW4ZtFsNiNFVtxF1VDNMIw1rnWefuuaekXtvXX7MxY9gNC3C6/DjVxQXENRTSsN2k3sQ4tOl1p1GFSYviFHVV8YihopOGhguHOdJawc4jQWvuBPasTGadryWXvuNKeniqqd9PUxNlieLOY8XBCyKPZKgw0vFBUV1LE83dDFUnJ87kfArcQujhLSqalhpIRFCzK25J1JJPOSTqT1pqEIhVLrTt7B5BNSaT2YfDyCci1ziEIWR0NLc00PUweSYSS06Dcl0w/VYSN+RvkmOIyk21stBcPqR2nzUlGL1I7T5qSIEIQgEIQgEIQgEKLpAEt0nWs3KRrxpxIXmYKuZOtRMq53lka8NrWcLwvCpOnslOqrc6z8+LXxVpZ2qVwsltX1qxFVX510nJKzcLF5CXHKHDembwt7Ys0EIQqgQhCAQhA3oFUvqB/zmTUqm9Q34eSag5xCELKugpgRTQ9bB5KbzcHsS6b2aL+AeSm70T2LSIwn6kdp81NQg9SO0+amgEIQgEIQTYIBxACRJOGi91GWWyxMXxIUlO6Qndu6yvLy83j6d+Pj8l2oxGOEXc8NHSSs2XaKkbf69p7FxVbictXMS95PQOhJazMLrx5Z5X3Xsx48XajaejP8Afj4q1BikdS3NG8OF94Xz5lI+eqZE0+m4C66ud8WD4WTG25aAGjpK8+ds1JW/jx/TXmro2aueG9pVbjzH+jI09hXzbEH19dUufJM53QL2A+CozTVtIzSRw+K6ziyv2nWP0+tNnBFwQVYjltbXVfHKPabEqSQETOcOhxuu+wDaJmJxhruTIN4WrjycTM8M/TsYZ92qvxS3FiVgxSrQp5ugr08PNt5+Tj01eZCVE+4TV7ZdvLZoIQhVAjnQhAun9Q3sHkmJVN7O3sHkE1BziEIWVb9P7LDp9hvkmH0T2JdN7LF/APJMO4rSIQepb2nzU1CDSEDrPmpoBCEIBLlNgmJU3orOXprH2z6mS29c3tRTvmoQ9ouGm5t0LoKob1QE8b2uhlsW7r9C+Pz56ye/jnT58yB7386uR0EhFtT0roJcIZHIZIbOYdRZSbAG8y53lerHGMakpHUtfBM4HKHgH46ea38Yo+Fpco1BIcEmWnbLE5m7MN45utTjxH6tkNXyHEWD/sk9HUehcrlbdrZZ3GDLhGVpczesWuh+rex7dQF2Uwu1zoyHNG+2tlmS0MMh41VkRxN6dLrtx8lnss3HF0VNS1tPJG5oZK3cUqnmqcGrWyMJ5J+BTq9zYcZmMDcjXu5LVfbQmsgu4XNl7rlqd+q8sx369x3GDYrHiNE2dh1+23oK3KeUaEHRcDslSOpKupzPOUx7ietdfhdQJMzb3sbLyYTxz1PTWfc7dJTvVwG4WfTcyvt3L6+Hp8/OdvUIQtuYQN6Ec6BNLrTt7B5BOSqTWnb2DyCag5xCELKuhpxekh6eDb5KZFt6XTPPFYh+43yUydCtIhD6odpU1GL1Q7SpItCEIRAoSC4U0HUKWbixl1Ed7rBxTD6hx4ajeGyj7LjyX9XUupmjvdUZYjcr5vPxd7ezi5NODlxiejmMcrZKOfna9t2P6+g9oKpS7W4nA8mSgpqlg+1HIWk9913dVRwVMToqiFkrHb2vbcLl8S2Hglu7D6h9I77h5TD8N4Xlnhv8o9Nyt9Mz+3tPb63DKmN37rgR87LPqNrzWTMDKZzowSJI3t9NhA7dQUut2Xx6lJHF2VDR9qM/0WVLh+JsuHUUje1q9OOHDe453PkizVU8sEwxHBqqVrHm9mv1aej/AMpg2iZV1DHYvBLwsYs2WI6A9JjJtfssqdJBiUcn1cLgD6Qc3QrRdg1VUMLhThx523XS+PqpPK9wmnp6KrrnTHF6Z1zf668R/wBQt3FdMyqwehp7y4lRmw3RzB57m3K5tmG1VKeVhDjbndT5x5K1HJVNblbTCAH3cDY/IBc88fP7axy8Wm3FopJDxFjmwnV0jhYu6BbmC6HZxr3NL3A3cbrm8PoJp3tGXk37V3uE0PARNbbWy6YcUl6csuTftr0zdyugaJULMoTV75NR5Mr2EIQqwEIXoQIpPZm9g8gnJVL7OP8AnMmoOcQhCyroKYDi0Ov2B5Jjxp8FClbeliv9weSY43YVpC4vUt7SpJcGsQ+PmmIBCEIBCEIPHNBCryRKyggHes5YzKNY5WMySBV3Q2Ws6IFKdB1Lx5/x9u+PIynQX3hVpKNrt7R3LadB1JZp+pea/wAa/TtOZgSYVC/fGFTk2chkvYuHYV1RpepApepJ/Hya+ZxrtkwTyZnfEp0Gyga67nXXXtpdU1lN0henDhrjlyMehweOnAAatqCAMG5OZEGqfYvVjhI4ZZbAFghCF0cwhCEAhCECqb1DeweSal0/qG9g8kxBziEIWVdDTO/VIdbWY3yUybtuTql09uKxb75G+SnpbrWkLgH1I7T5pihCLQjtKmgEIVSDFKSoMAjkLuMMfJHdpF2tIDj1akd6C2hKiqYppXxsJzRgFwtuvu+P5jpTCQATfQBB6hVGYnSPhppWvcW1T8kQyOuXandbT0Tv6FbQCLXXjnBrS4mwAuSvUV5kBRwY6lWOJUooZ60vIggMge4tI9AkOsN51B7UyGrhqJZYo3HPCQHtIIIuAR8ipo3TOCHUveDHUvUp9TGypipyfrJWuc0dTbXPzHemobpmUBeoSqaqgrIOHp5A+Muc0OG4lpLT8wVQ1CLqlFi9FMyifHI4iuJEHIPLs0uv1CwOp/qERdQjnQgELxj2vBLTcAkdy9QCEI50Cqb1DeweQTUql9nb2DyCag5xCELKuhpQDSxfwDyTHADUKFPfikNvdt8ky1mlaCob8D8SpLyH1Yt0lSOh1QQkziNxjALwDlBOl+ZZNBgT6SqppZagSMpqJtM0Ab3XBcezkt0WwhEY0uHyxMq5HVGWWpikDQyQgmR263SQ1rAD1FajYnNhy3zPcQXlzjr0/wDhNsDqQNNRdCDGiwarp5qYx1EbmUzJ3NDr6yPPIPY0OcPimx4fWtmDnVJs6Vmc8I4ng2t3DrL9Seg2WohF2zTh9Va5qS1zqgOdaRwyxAizR1kNbftch9HiHBtLJ2GQyPc8Oecrm2flAsNBctv1BaSERnVeGyS4VT0EJYyNjohLcnVjSCWjttbXmJUjhxbWTSw2YJWh5IcQXSDTM7p0DR2AhX0IMZ0FYyrjgbUZ3PAkcwyECzBbU9LnuF+ptlJuGVrC13GGue1sUbnkkOdG3V3TYlx7gFr2F721Qi7KdE7gmxNPIa22rjckbrlZtPhNXBQRU7Z2sdBSCOMtcbGXneRzi4BHa5a6LIKU9JOcLqIKWTg6iaNwa+R5cGuIte/zVWTCqiOVjqOSKJlPROp6a5JyuNrndbQNbb4rXQgwzBVccNIJLyuzzEiR2VjAMkYPbcuPSWnqUqSmqp5eGjqi9kMhY0vebvDGllj2vLiT1BbQsDcbygC25U2zG0FY2EtNTeRsAbE8vNg/KQXEW11N+5WqOA0wdC0O4NoaGue8uc6wA1J7FZXtjZRHiEIQJpPZx2DyCck0nszfh5BORXOIQhZHRUt+KRX+43yTHatJsVCl9kh/Db5JjvRPYtBNOTwbVNwt1qFN6oHrTHbtQg5uqxCvkgxKSCYsMtS2jonANIjdcML+uzi7ToYtSPFISwZRI9vCGFrz9t7SQ7uyuud3JKtcXpwGgQR2a7M0ZRoent1K84rTWtxaKxcXWyDeb3PabnvKoyp8XdI2Gpp2vEDITOW7jLmu2Jo/iJJ+A61P9JGLEJ31DiIIoiCG6taWAOe6/P6TWjsK0+L09gOLxWAaAMg0DTdvcdyDTUxaWmnis69xkGtzc951KgpNxWNkEz3xy3p23mBsCxxaHZN9r2c3d0hWn1TYoc8jHAl4YGXFySbAKZpqclxMEZLiHOOQakWsfhYdwQKeLUljXFz85uB6XMfkERQOOxARfq8pdKMzQCDoXhjT/mvcdQO6ynxt9ZiEUUDnMhjMjpXXHLsSwNt0F2Y3/c61cFNALWgjFrWs0aW3d1z3qTYomOLmRMa528hoBOt/MkoMKevnGIVDhVmOAVUFLEAA4B2jnm3PcODeqxPMVoHExLHA+nYC2eQBjnusC3UuPcD3hW208DDmbDG03JuGganeUCmgAaBBGA2+UZBpffZFUaTGY5mXfGWERid5vYMicXZHOJ5yGkkcyViOKVDMNp5YKd8M1XNFDGJQORntckdIF9OkLSNLTEEGmiIczIbsGrdeT2anTrU3sZI3LIxr23Bs4X1G4ojEqq6qZW1tLSSFwjhhia9+oZM9xB16Q0tcR2dK84/LDhFfiAke8RvlZTNe6+Yg5AD2vBt1ELTmonyyRmN8cccbxI1vBnV1iNbHrv2hNipIoqWOmLGvZGAAHC97c/bzoqlHNJRMpoauokfO5lnklpuIxypD0XuN27MFJmNwGISSxvhBIAzkacjO6/QAN5+CvPhikIMkTHkNLbuaDod47DYdyi+lppAQ+nieDe4cwG9xY/LRBTGMtL4mmnlaZAwuDrcjM1ztesBtz2hS/SsT20pDHsbU8thNtGAZiXdAsAP8wVzgIc2bgY8173yjfa1+7ReCmp2hobBGAwFrQGjQHeAiM2oxY1FO+GmZIySYxxRPB1Dni+7mLW8pFNiEwme8tfMyqfIacAgNaGWaBr97lOv0LSbTwMtlgjFjmFmAWNrX7tEuKmDZg48HwcfqWMZlyAgX5+3dbei7WL3CEI50QqkH6uP+cyalU3qG9g8k1BziEIWVdHS+yQ/ht8kx3onsS6X2SH8NvkmO9ErYVTaRpj3Bo1IHaoU/ofFV8VrxhmF1Ne6PhG00bpC0G17C9lPQsZ48vptuOteZ2ffb3pb6jg2xOLW3kc1ti8C1+3ejjtO4FzZ4yGgEkPGgO5AzOz77e9GdnvGeJVaPFIqqIOc5sT3SyMaxzxc5Xll/kO9RxHFf0fUUMRiMnHKgQgh1sl2k3/0qGlzOz3jPEEZ2ffb3qpi2InC8MlrhA6ZsIDntabENvq74DX4JdLi7Kquq6MRhktM9lru9NjhcOGn8Q/yoaX87Pvt70Z2W9NvekSV0TI88b4pPrGsIEjRa7rd+/TntZesraaSxZPGQXuYOUNSDlI79ENHZ2ffb3ozs++zxKL6iJkgidKxsjtWsLgCfgo8cpy0uFREWi1znGl93egnwkfvGd69zs943vVCDFZarCZ62GlzyRvlY2EP9MseW6G3Pb5pNPtBDVT4YyGElmIwOma8u9ANAJBHTykNNXOz77e9Gdn3296SK6mMPDCphMf3+EFt19/Zr2Lx+IUzWZhPETlu0cIBfS/5d6ofnZ99vevOEZ7xveoQ1LJWRkvY18jQ7IHg7xfm38/cqsWKuqKmthp6cv4k5rHEutmeQHEDsBHehpd4SP3jPEEcJH7xniCq12JxUdJVzBzJJKWF0ros4DuS29urm7woU+LwySVjZnMgFLPwOZ7wM31bX316nHuQ0u8Iz77e9e52ffb3qniGKwUFJPM6SN74o3PEWcAuytzW7rd4T21lOY85niDQcrjnFgbXI7bIaNDmu9FwPYbr1QbPE+QxtlY543tDgSN3N8R3hMG9Aqn9Q3sHkmJdN6hvYPJMRHOIQhZV0dL7JD+G3yTHbj2JdL7JD+G3yTTuK2FQerHak4nQsxLDaihlc5kdQwxuLd9iLaJ0HqwUxzQ4WN/gpRnVGF8amhkknkywvZIxgsAC2/Vz3+QVJuytI3J9dMSxkTW6j+7kMgJ05ydepbnBN6/EV5kaN5I+JUN1lPwCJ74zxmXLHLwobpbNwvC9HTp2JlXg4rK+CpmqZiyCZszItMocGub225V/gFoWb1n4lBYOg+IobKNPwlK+nncZmvaWuLgASD2ADcbKpR4JTUMtPLGXukpqYUwc51y5oIIJ69/eVoZW9B8RRYdfiKptjt2ahzOc+pmeXPheSSLkxPL295Oqc3A6ZtUKhxMhHCDK8Bws+ThPk4aLRyNvfleIr3KOvxFTRtn1ODMq6+OrkqJQYnse1mhaC0u882vYFXGzNIGxtEsv1fA5dRvjeXtJ011cbrYsOvxFFh1+Iou1WkoG0dIaeKRxDpXykute7nl53dZVSLZykglgkgkliNPw+QAg+tN3b+jm6FqZR1+Ioyj97xFE3XN1OzJjY2CGQyMmeXSyTMz5TwIi3BzTq0HW/OfgxmEVs1dI6YQsjlBjkDYiCAYWtLmuzW3tAsRewXQZG/veIoDQOnxFNL5Vn0OB02HymSPM4kMHLs6xYzICOjTTT+qjU4DBUx10fCSRsryHTBtr3AAuDzaAdy0so6+8oyjr7yrpNsmTZyGeoqJpamdxnimhNyDlbJluBpzZBZRr9mYK2GriNTOxlW6R0rWkWOaIRdHMBp1rYyt6/EUZB+94imjbn3YJUVVbU8PkZDPwsTrR2eGOY1uYOzWucrdLc3fc/s5SCrfU5nOe6oM9nWLbmIREZejKFqZB0u8RXmQfef4iobJpaGOkknkZqZ5OENwOScrW2HwaFZG9RDQ3cT8TdSG9UKpvZ29g8gmJVIf1cfDyCaiVziEIWVdHS+yQ/ht8kxwJGiXS+yQ/ht8k1bFQGSAgOPJ5//wCK0HA6LyRnCNteyTxYD7TrDsUDyV4Q066lJ4uD9t3y/JecXaPtu+X5KdhxAtYLxK4Bv33dw/JHAj3jvl+SBtkWKVwP/cd3D8l7wI++7uH5IGWPQvLKHAt++75fkluETDZ02U2vqQNE7FiyLFVg6A/4hu+3pN3qPC0wt+tt5QBHLbqCbBDpbsvFWL6cAl1U0C19XN6bea8ElMbWqmm+7lN1QW7IsehVi6DNl4y2+bLbM3f0JnAD3jvl+SobZec6XwI9475fkjgeiR3y/JQ0bYoslcDf+8d3D8kcAPeO+X5KhtkWKVwA9475fkveAH33fL8kNGWPQkySPDg1jddPj2KXAN++75fkhkLY35g4k9dv+cwQEMfBR5OhTQhEc4hCFlXR0vskP4bfJNXNionaABNIANwDiveM1Hv5PGVrY6NeONgud4zUe/k8ZRxmf38njKbHQXA3KKwOMz++k8RRxmf30niKI30LA4zP76TxFHGZ/fSeIoN9CwOMz++k8RRxmf30niKDfSZ6WKoB4QE3blNiRcLG4zP76TxFHGZ/fSeIoL0WBUUT2PDHuMby9gLtxLr/AC3IbgVAwAFj3Btsoc88mxJHzPPdUeMz++k8RRxmf30niKDSGEUQjfHwXJeLOGY67vyHcojBMPDMgg5PJFsxNg30Qs/jM/vpPEUcZn99J4ig0v0RRCVsois9r845R3q6sDjM/vpPEUcZn99J4ig30LA4zP76TxFHGZ/fSeIoN9CwOMz++k8RRxmf30niKDfQsDjM/vpPEUcZn99J4ig30LA4zP76TxFHGZ/fSeIoN9CwOMz++k8RRxmf38niKBaEIW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OEDASIAAhEBAxEB/8QAGwAAAgMBAQEAAAAAAAAAAAAAAAMCBAUGAQf/xABOEAABAwIDAgoGBgcHAwIHAAABAAIDBBEFEiEGMRMUIkFRYXGRkrEyMzRTgaEHI0JSc9EVJFRicpPBFkNEgqKy8Bdj8TbCdIOjs8PS4f/EABkBAQEBAQEBAAAAAAAAAAAAAAABAgMEBf/EACMRAQEAAgICAgIDAQAAAAAAAAABAhEDIRIxE0EiUQQyYSP/2gAMAwEAAhEDEQA/ANypqahtVMGzyAB7rAPOmqVxuov7RL4yiq9sm/Ed5pjaUT+zOJBe5oz6XsGf1evmflbdPb1JNkGsqcx/WJfGV5xyp/aZfGU0URfTGXhBfJwgHVyr/wC0pzMJl40IHktztkMbtNSy+/o1CnjmbxU+OVX7TN4yjjlV+0y+MqwMIqW8G6Roax5AuCL7r+QJU4sIfJVz02az4XsDtPsuNr/DQp45rvFU45VftM3jKOOVX7TL4ynx4XUyxte0NDX2ylzrXvoAoS0EkTHuLmERtu7lAa3cLC+88kprM3iXxyq/aZfGUccqv2mX+YU44dIZXRx3dwYeXu5rNAJI70yXCZhI8QHhBGCXE6W+scz/ANvzTWZvFV43VftM38wo45U/tM38wqxNhcsULZg9hZlcXuzCzSDYjyUDhVUZ5Ihlzxua11naAuNh8yrrNN4k8cqv2mX+YUGsqj/ipfGU44RUQyNbO/JeZkZsbnlX1+SXFh0873sieHFhcOi4aR/+wWvjy/bPlj+kOO1Q/wATNf8AEKjx2rv7VN/MKdU4ZUQxvc45uCaHSWPokuLbdeo+adVYK6Mt4CZ0ofGZGkgC7Rck92U/FPDL9nlP0r8cqv2mXxleccqf2mb+YU2pwuanD38I0sY5wNzY6Oc23byTuU3YTVgNs1hzgEWd1H8ipcc56alxpHHKo/4mb+YVA1lX+0zfzCrFVh01Ozhbjgy1rmlxAJDhpbp3HuURhtS6YxENDgWb3W1cLj5A9yzrNfxK45VW9pm/mFHHaoG3GZvGU/8ARNXwIkszKXhnpa3zZfNDcLlYW8OWgSNzMyuFyLjW3RqrrNN4kCtqv2mXxle8dqh/ipvGVY/RExLuCIcGkXzEA6uIHkiHCZ5BMwFueN2UWOhItfuzJrPZvFX45VftMvjK847V39pl8ZVgYc+WOMxvYXGzXEvFi4uLQG9O7VRdhVSyPhHZAwNc7MXi3JNrdpO4JrNd4lcdq7+0y+Mo47V/tMvjKe7DZIqPjEoN3hvBNab3v/z5qrPDJTTuhkFns3qXyntZ411yEIX0nhc1V+1zfiO81ASyssGSvaBus4i3/LDuU6twFZNc/wB47zSbt6V8y73XunpJsk7i2KOSQ3Nmta463/8APzTeDry4PvOXAOsc5uLHla9p1SGvLJGyMdlc0gtPQQmyYhUyNDXytcNdCxvOQTzdIHcrj37S/wCHwYfiUs8cNpo7uygkmzf+FKiixGfLLHxh+fc8PNzb8rLxmKVzJOEbUWdcm+RvObnm6dV5BiVXTRtjhmDGsJLRlabXuTzda11/rPZ9LLicIHAcJK27CNSR6NwNeo+SRLLPKZeGqHNkBymI5ru1tbo013ryPEaqJmVk4a3TQNbzCw5ugBIkmdLK6R7gXuJJIAGpNzu6ypll10sXqGkqqova2qkhexmjSXAubbUDy+IXrRWQ5pG1chs0nV7tbB7un9x3xKox1EsTw+OZzXC1iDrvB8wFPjk/BCPhG5Q3IAWt3WcLbv3nd6sykLL9HyR4hLI5uaZ4u8clxtobHf1kKD+NwNfI+aVkglyPGc3Lt9zr1Lx2J1Tm5TM23K+w3nIJ5ukBQlrpZs+ctLpHl73ZRdxIt2Dn70ujtbqKLEGRQS8NJMJWCUEOddoABuewEJLocSjkcDxkPDgDyje5tp8dPkoOxGqfCIXTAxgBoblFrCwHN0NHcpOxaue8vdUDMSCTkbrYg9HUrvFO0Z2V0cbuGlky6BzXS35yNRfpae5RijrSBJHwozMNi1xF2ga/DRR47LYNLmFo+yWNtvJ6Os96k3EaljGMbMA1jSxoyN0ad43c9lnra96WJaPEGtaJHSvL3uYW5y6zgTcHXXnSy3EW6F1QCIw+weRyeY70fpatLgTONHl/oN3667us96Wa2ozueZuU6MRu0GrRoB8lbYdrTqWd1RLSvrXO4NwZqXEF3MB8b27CqsvG4c0kj5bXAz5ycxtca8+hv8V4aydz3PMgzPeJHHKNXDcd3We9D6yeRjWPkDmsN2gtbYGwHR1KdL2szQ19FOy0skga4OALja+bovrr5pcsVZG2J5dL9cSGta4772sOm9vJLdXVDnXdKCQbjktFtb9G64uRzrw11QSwmckxvzs0HJP/ADm3KmqfHxmJ8bnVUjXufo3OToACCdd2uiHxVrn5hI/M8jMOEy8om2uupuLdoVd9S4vjkZyHxiwObW/T1dXQvWVc7Y42Nks2IgsFhoQSR83FNz0mq9bFWWzNMpba9w+4016f3h39ahI+djzHI94cBYguvv1/JMNdVGHgTL9Xly5co3adX7o7kmWR80hkkdme61zuvYWWb/iz/Rw0tgOEfYWtyjpbcvHPe92Z7i4nncblRt2d69We2unYoQhfUeB0VM1ppIbgeg3yU3MblOg3KNL7JD+G3yTHeiexa1FJpmtMI05z5pmVpNgoU3qh2nzKbra+iaiIlo3aKKmbuJsouvfVTUHiLDoQhNRNiw6EWHQEITUXYsOhFupCz8QxmHDq+ionQTTTVznCIRgWGW1ybndqmodtBHwCxjtPRjaH9BcDPxzLm3Ny2y5t9+hOpcciq6qvpW088c2H5eEbIAA4OBIIIJuLBTUXVadh0BFh0BZ2A41Fj+FsxCCJ8THOc0Nfa+htzLRV1E7nQsOgI+CEJqJsWHQiwQhNRdiw6EWHQhCaiD4BCEJqAQhHOmoFU/s7P4R5JqVS60zOweQTU1Fc4hCFB0dL7JD+G3yU3asNjzKFL7JD+G3yTHaMPYthVPbghfpPmmAixS4QTELdJ81M2AsN6AvbUaX5l4TdeIUQIQhAIQhAJL6OCWthq3svNCxzGOP2Q61/9oTkbtd6D5/r/wBZ7/8Aa/8AxLt6mniayqqWttK+HI49IbmI/wBxXN/2exP/AKg/2g4OHiuTLk4T6z1eXda2/rXVThz6WRrW3c5hAF+chZn2652WxwOzON1OB/R/HWxUAqYYJX8MXS8GQC63JGU5t/UuoxXaalwrAI8XfG97JmtMUQsHOc4XA6ljU+zOJxfR9PgDmRGrkJs4ScjV999r7h0K1jGzNVi2yNFhzXxxVlII3NzG7C5rbEXHMdVO9FmNvf7Xm4+6LGaLDKyBrZKyEva6J2ZrHjew/wBD8gtpUaKWqmbGajDjSvA+szSNcL/ulpN/jZXltzoQhCIEIQgEIQgEIQgTSezt7B5BOSqX1DeweSag5xCELKujpfZIfw2+SY/0HdhS6X2SH8NvkpvHJcb8y2FwaQfE+alzXuoQ34Adp80wtsoiKF6d68QCEaW1WczaDDZ699BSzmqqI9ZGQNLsnadw70XVrRQs2q2gwygqoqaunNJJN6vhmlrXf5t3zWmUNV4hCEQIQhAIQhAIQsyfaHDoKyopOFdJNSxGWdsbb8G0C+p3X6t6LJa00KpheK0eM0LayhmEsLiRe1iCN4IO4q2iWaCEIQCEIQCEIQKpvUN7B5JqXT+oZ2DyTEHOIQhZV0dKf1WH8NvkpPdyDpzKNL7JD+G3yXrr5SD0LYhTgmEW6T5pjj1JUBIhbbpPmp71ECEIQcl9JGMy4Vs+2CnkLJq1/B5mmxDALuse4fFH0a0UVPsmypawCSqke57rakAloHy+ZWf9LFHJLhlBVtBLIJXMf1ZgLH/Tb4rZ+j54fsXRAb2mRp8blif3ei6nDLP2vbS4JHjuEPpTZszCJIX9Dxu+B3HtWrfK3XSw1UZ5o6eCSeVwbHE0vc48wGv9Fj7VzYaNnZmYnVvpqeoAbnZ6Z5wALG+7d0XWuo4zvqtKPEqGYsEVZA8yEhgbIDmI3gdKsr5ptlHHRbD4TDSR1DI4ZWmKSUNa48lxvodDzrssZhxCu2Tnho3njktOACDlJOmax5iRfvTbVw1JWnxylBaOMxctxa3ljlEcw6Sncy+Z0e1tOzD4dn9psKlo2wtYxkoYQAWWs4tI0ta9xdbH0mYvUUGAQQU0jo+NyFr3sNjlAuRfr0U8pra/HfKR1ra6kfII2VULnlxaGiQEkjeO1PXGYhs7U4hsRQ4Vh1PHDLE2KRkkkmUBwFy7QE3Nz3rqcMjq4sMpo657X1TImtlc03BcBqVdsWSHyyxwMzyPaxo53EAL519HL6armx6Stkjcat7A4SOHLBLye+6+jSta6J2ZocLX1F189+iiNj4sUkc0El8diRu0cs3+0bx/pXb0lJhuA4eIKdkVJSxkk5nWAJ5yT/VWY6iCZ7mRzMe9lszWuBLb7rjmXz+trZcZ+lWnwyp1pKGQFkV+SXBmfMR03PyU/pGrJcExvCMYozkqA17X204RrS0hp6Rqe9Xymj47bJ9130k0UQBlkZGDuzOAuoOrKZjY3OqImiU2YS8DMegdK5z6RQ12w9W4gXzRW6vrGrNwvZKk2i2HwuOpkcx7DnErAC4Nu4ZR1WPeLpvvSeE1u13aEAWaB0aIWnMIQgb0C6f2dn8I8kxKptadvYPIJqDnEIQsq6KlH6pF/A3yU5PQKjS+yQ/ht8lN9spF+ZaCYL8AO0+amoQaQDtPmpogQhCCvX0FNilDLRVkYkhlFnD+o61ibPYDiGzLZqWGaOtoHPL42vOSWMnm6DzdHP0ro0Ka721MrrTn9o8NxfH6AUFOYaKne4GZ0khL3Aa5QALW+KhtjstJtLhUMFPUNinp35mF98rrixBtuXRoTRMrPTj8f2ZxnaHZymoJ5KKGppyDyXucx9hbfluO4rcq6PE6jAmQwywU9ezg3Nc0ksDmkG269jY83OtRCaLlbNOd2j2cqdpsPpaSp4vBklD5ZGOLiBYghug3351Z2i2apsfwYYe5/AmMh0LwL5CBYdototlCaJlZ6Y+D02N0GGxUVSaKZ0LAxs7ZHXcBoCW5d9rc61omOZE1r38I4DV1rXPSpIVS3aEoeYnBgaXEWGY2C53Y7Zeq2XiqYpJ4ahs7muuy4LbDrGq6VCmu9ktk05vE9lXybTU20OHSxx1URAmikuGyi1r3F7G2m483Qo41srNtHjlHVYg+JlDRi7YGEudKSQTmNgANB0866ZCai+dZG1GDTY9gUuGwSsiMrmEvffTK4O3fBM2ewyfBsFp8PmfHIYGkZ2X5WpO49q00JrvaeV1oIQhVAgIQgTSG9OOweQTkmkFqdvYPIJyFc4hCFlXQ0p/VYieZjfJTebgnqS6cfqsNvdt8lM7itCEPqR2nzUnOaxpc5wa1ouSTYAKMPqR2nzU0RVbiuGvNmYhSuPQJmn+qsse2Rocxwc06hzTcFfN/pCwU1UddikLRwlLUsbJpqWGKMfI27yr30VYs2owmfCnu+spX52A/cd0djr94WZl3p1+P8PKO7JABJIAG8lVHYrhrXWdiFK09BmaP6pON2mp2YeT7Y7I8dMYF3/C2l/3gvlOwDQdu6QZQAOFsBzchyXLVMePyxt/T7LFLHPG2WGRskbhdr2G4PYVJenevFpyCEIsgEL2yLWQeIQkV1O6soKimbIYjNE5geN7bi10Dmva/0XA9i9XNbF7L1WzNPUx1NUyYzvDmtjvlba+uvOb/ACC6VJ21lJL0EIQjIQhCAQhCAQhCBVL6hvw8k1Lph9Q3sHkmIOcQhCyroac/qcP4bfJSIu09ijTn9UhH/bb5L13onsWkRh9UO0+aYRZLh9UO0+amgyhRxYgcaop25oqiQMeOowsC+WbLVUmzO3DKeo0bwrqWbm3mwPfY9i+s4e4HEsVbzidh/wDpMXz36SMDnO0lHV0rNcQyxAj3osBftBHcVjOerHo4sveN+30CP9araurLLNhaYInHn53kfGw/yL5V9HljtzTfwy/7CvrlPTcSwoQGR0hjjIdI7e821cesm5+K+RfR3/63pT+7J/sKmfuLx/0yfZpXOax7mNzOAJAva56FyWz1XtNjT8QfihmwsMsyBjIGgB2tzywS62nUtfavF5cD2eqa+njD5Yw1rM24FxAuey6yNjnzYxs8/E8UxCeeR73gjhTGyNo0tZth16rVvenLHH8djYDaur2kpaqOuazjFLkJewWDmuvbTp5JUNvNpcU2aNG6idCRUF9xJHfLly9Y6Ssb6IRy8WPPlgH/ANxM+l3VuE//ADf/AGLO747dfCfLpp4/jm0kGEUGJYZCHioLbwCnL3EFtwTY6A/K+9aO1uMYhgmzwxGnMTZczGuje3MATv51s4cWuwukc06GBhHhC536Sf8A0fL+NH5rV3q1jHVzk0px7Q7QV2w7sZoxGKlh1a2AvMnLscovoAO0mx3LbbiOJHYz9KTMbBWspHTOY5mmYNJAIO7m0Vb6Pjm2LouovH+ty1doNNm8T/8AhJf9hT62mWvLWvth7B7R4jtHT1k1eYhwT2tYImZRqCTznqTts8Sx+giposCo3SunJa+ZsZkMe62m7XXU6aLG+iUAYZiH47f9qMf2kxOXbyn2fgqnUVKJI2SPYAHyZgHHXm32FlN9RrLD/pdQ/a3aLFNk8Qw9zKo1lPOx3CxztaCcpFyC0Cx17Opdm6ojZSGocbRhmcnoFrr5l9KMEcFdhrWOkdeN5PCSued46SV9IfNT0uF8LVPaynZFy3O3BttfkrL3UyxnjjXJ7K7QYptdiVfIag0VFTtAjiha3MS69iSQdwHNos2kxbGdo66v2ekxEw11EX8XqIvqhKWPsc4b0jo69Fq7IbP1WDVFVV4a6OXDa2NroRO4skFr5ToDpY89j1BWdl9j5MHxSqxauqWT1lTmvwbSGszOzOtffrZTvpq3Gbq5tHtANlsCjqJgKiqcBHGNwe+2pPQN5VCDEMbl2Jmx6SuDKp0LqiOERNEbWjUNtYk3A3351m/SzSSyYdQVTQTHDI9r+rMBY/6fmtzZjD8MxDZLDi+mina6max4cMwLgLOv8QVd3emdSYSnbH7RHaTB+NSxtjnieY5WsOl7AgjqIK3VUoKLDqAywYfTQU9iDKyFgbrbS9upW1qOeWrboun9nb2DyCYlU3s7eweQTUZc4hCFlXQUzf1WG33G+Sm7RpGm5eUo/VYfw2+Sk61jpY2WguD1De0+a9kjEsbmOLgHC12uLT8CFGD1De0+aYiKDMEoo5ZZWGpa+YgyOFXLdxAsPtdAVmajp6h1O6aMSOpn8JEXa5XWIv8ANOQhtXqqGKrdeV8wGXKRHO9gI7GkLJpNidn6CpbU0lHJBMy+V7KmUEXFj9pbyFNRZbPSvPQU9TQuoahhmgezI5sji4uHWTqsfC9jMMwh7uLS1hiebup3TkxuPWOf43XQITUJbJph4VsjhuDYhNWUTqhhmN3RcKcnPbTqubXun4rs1hWNuY/Eqd9QY75AZntDb2vYAjoC1UJpfK73sijooaGFsMHCCNjQxrXyOflAFgBclIxTBqHGafgK+N8sVwcgkc0Ej+EhXkKpu72pYZg9Fg8AgoWSRQtBtGZXOaLm50JKdW0UOIUzqaozmJ4LXtZI5mYHeDYhPQhv7ZmF7PYZguYYbC+na83e0SvcHHdqCSq+NbI4VjtTHVVTJI6iOwEsL8rtN3cttCmoTKy72wMQ2MwrFKSOnqzUyujdds75y6Tsub6dW5PxXD6GHZaqo62qmZSCEiSZ7y94HT17hothUMdwtmNYNU4c95YJ22DwL5SCCD3gJZFmV63XzrBdhcSxSgZU02Oy09FJcwh0bg5zQSLlodYd/wCSVW4ZtFsNiNFVtxF1VDNMIw1rnWefuuaekXtvXX7MxY9gNC3C6/DjVxQXENRTSsN2k3sQ4tOl1p1GFSYviFHVV8YihopOGhguHOdJawc4jQWvuBPasTGadryWXvuNKeniqqd9PUxNlieLOY8XBCyKPZKgw0vFBUV1LE83dDFUnJ87kfArcQujhLSqalhpIRFCzK25J1JJPOSTqT1pqEIhVLrTt7B5BNSaT2YfDyCci1ziEIWR0NLc00PUweSYSS06Dcl0w/VYSN+RvkmOIyk21stBcPqR2nzUlGL1I7T5qSIEIQgEIQgEIQgEKLpAEt0nWs3KRrxpxIXmYKuZOtRMq53lka8NrWcLwvCpOnslOqrc6z8+LXxVpZ2qVwsltX1qxFVX510nJKzcLF5CXHKHDembwt7Ys0EIQqgQhCAQhA3oFUvqB/zmTUqm9Q34eSag5xCELKugpgRTQ9bB5KbzcHsS6b2aL+AeSm70T2LSIwn6kdp81NQg9SO0+amgEIQgEIQTYIBxACRJOGi91GWWyxMXxIUlO6Qndu6yvLy83j6d+Pj8l2oxGOEXc8NHSSs2XaKkbf69p7FxVbictXMS95PQOhJazMLrx5Z5X3Xsx48XajaejP8Afj4q1BikdS3NG8OF94Xz5lI+eqZE0+m4C66ud8WD4WTG25aAGjpK8+ds1JW/jx/TXmro2aueG9pVbjzH+jI09hXzbEH19dUufJM53QL2A+CozTVtIzSRw+K6ziyv2nWP0+tNnBFwQVYjltbXVfHKPabEqSQETOcOhxuu+wDaJmJxhruTIN4WrjycTM8M/TsYZ92qvxS3FiVgxSrQp5ugr08PNt5+Tj01eZCVE+4TV7ZdvLZoIQhVAjnQhAun9Q3sHkmJVN7O3sHkE1BziEIWVb9P7LDp9hvkmH0T2JdN7LF/APJMO4rSIQepb2nzU1CDSEDrPmpoBCEIBLlNgmJU3orOXprH2z6mS29c3tRTvmoQ9ouGm5t0LoKob1QE8b2uhlsW7r9C+Pz56ye/jnT58yB7386uR0EhFtT0roJcIZHIZIbOYdRZSbAG8y53lerHGMakpHUtfBM4HKHgH46ea38Yo+Fpco1BIcEmWnbLE5m7MN45utTjxH6tkNXyHEWD/sk9HUehcrlbdrZZ3GDLhGVpczesWuh+rex7dQF2Uwu1zoyHNG+2tlmS0MMh41VkRxN6dLrtx8lnss3HF0VNS1tPJG5oZK3cUqnmqcGrWyMJ5J+BTq9zYcZmMDcjXu5LVfbQmsgu4XNl7rlqd+q8sx369x3GDYrHiNE2dh1+23oK3KeUaEHRcDslSOpKupzPOUx7ietdfhdQJMzb3sbLyYTxz1PTWfc7dJTvVwG4WfTcyvt3L6+Hp8/OdvUIQtuYQN6Ec6BNLrTt7B5BOSqTWnb2DyCag5xCELKuhpxekh6eDb5KZFt6XTPPFYh+43yUydCtIhD6odpU1GL1Q7SpItCEIRAoSC4U0HUKWbixl1Ed7rBxTD6hx4ajeGyj7LjyX9XUupmjvdUZYjcr5vPxd7ezi5NODlxiejmMcrZKOfna9t2P6+g9oKpS7W4nA8mSgpqlg+1HIWk9913dVRwVMToqiFkrHb2vbcLl8S2Hglu7D6h9I77h5TD8N4Xlnhv8o9Nyt9Mz+3tPb63DKmN37rgR87LPqNrzWTMDKZzowSJI3t9NhA7dQUut2Xx6lJHF2VDR9qM/0WVLh+JsuHUUje1q9OOHDe453PkizVU8sEwxHBqqVrHm9mv1aej/AMpg2iZV1DHYvBLwsYs2WI6A9JjJtfssqdJBiUcn1cLgD6Qc3QrRdg1VUMLhThx523XS+PqpPK9wmnp6KrrnTHF6Z1zf668R/wBQt3FdMyqwehp7y4lRmw3RzB57m3K5tmG1VKeVhDjbndT5x5K1HJVNblbTCAH3cDY/IBc88fP7axy8Wm3FopJDxFjmwnV0jhYu6BbmC6HZxr3NL3A3cbrm8PoJp3tGXk37V3uE0PARNbbWy6YcUl6csuTftr0zdyugaJULMoTV75NR5Mr2EIQqwEIXoQIpPZm9g8gnJVL7OP8AnMmoOcQhCyroKYDi0Ov2B5Jjxp8FClbeliv9weSY43YVpC4vUt7SpJcGsQ+PmmIBCEIBCEIPHNBCryRKyggHes5YzKNY5WMySBV3Q2Ws6IFKdB1Lx5/x9u+PIynQX3hVpKNrt7R3LadB1JZp+pea/wAa/TtOZgSYVC/fGFTk2chkvYuHYV1RpepApepJ/Hya+ZxrtkwTyZnfEp0Gyga67nXXXtpdU1lN0henDhrjlyMehweOnAAatqCAMG5OZEGqfYvVjhI4ZZbAFghCF0cwhCEAhCECqb1DeweSal0/qG9g8kxBziEIWVdDTO/VIdbWY3yUybtuTql09uKxb75G+SnpbrWkLgH1I7T5pihCLQjtKmgEIVSDFKSoMAjkLuMMfJHdpF2tIDj1akd6C2hKiqYppXxsJzRgFwtuvu+P5jpTCQATfQBB6hVGYnSPhppWvcW1T8kQyOuXandbT0Tv6FbQCLXXjnBrS4mwAuSvUV5kBRwY6lWOJUooZ60vIggMge4tI9AkOsN51B7UyGrhqJZYo3HPCQHtIIIuAR8ipo3TOCHUveDHUvUp9TGypipyfrJWuc0dTbXPzHemobpmUBeoSqaqgrIOHp5A+Muc0OG4lpLT8wVQ1CLqlFi9FMyifHI4iuJEHIPLs0uv1CwOp/qERdQjnQgELxj2vBLTcAkdy9QCEI50Cqb1DeweQTUql9nb2DyCag5xCELKuhpQDSxfwDyTHADUKFPfikNvdt8ky1mlaCob8D8SpLyH1Yt0lSOh1QQkziNxjALwDlBOl+ZZNBgT6SqppZagSMpqJtM0Ab3XBcezkt0WwhEY0uHyxMq5HVGWWpikDQyQgmR263SQ1rAD1FajYnNhy3zPcQXlzjr0/wDhNsDqQNNRdCDGiwarp5qYx1EbmUzJ3NDr6yPPIPY0OcPimx4fWtmDnVJs6Vmc8I4ng2t3DrL9Seg2WohF2zTh9Va5qS1zqgOdaRwyxAizR1kNbftch9HiHBtLJ2GQyPc8Oecrm2flAsNBctv1BaSERnVeGyS4VT0EJYyNjohLcnVjSCWjttbXmJUjhxbWTSw2YJWh5IcQXSDTM7p0DR2AhX0IMZ0FYyrjgbUZ3PAkcwyECzBbU9LnuF+ptlJuGVrC13GGue1sUbnkkOdG3V3TYlx7gFr2F721Qi7KdE7gmxNPIa22rjckbrlZtPhNXBQRU7Z2sdBSCOMtcbGXneRzi4BHa5a6LIKU9JOcLqIKWTg6iaNwa+R5cGuIte/zVWTCqiOVjqOSKJlPROp6a5JyuNrndbQNbb4rXQgwzBVccNIJLyuzzEiR2VjAMkYPbcuPSWnqUqSmqp5eGjqi9kMhY0vebvDGllj2vLiT1BbQsDcbygC25U2zG0FY2EtNTeRsAbE8vNg/KQXEW11N+5WqOA0wdC0O4NoaGue8uc6wA1J7FZXtjZRHiEIQJpPZx2DyCck0nszfh5BORXOIQhZHRUt+KRX+43yTHatJsVCl9kh/Db5JjvRPYtBNOTwbVNwt1qFN6oHrTHbtQg5uqxCvkgxKSCYsMtS2jonANIjdcML+uzi7ToYtSPFISwZRI9vCGFrz9t7SQ7uyuud3JKtcXpwGgQR2a7M0ZRoent1K84rTWtxaKxcXWyDeb3PabnvKoyp8XdI2Gpp2vEDITOW7jLmu2Jo/iJJ+A61P9JGLEJ31DiIIoiCG6taWAOe6/P6TWjsK0+L09gOLxWAaAMg0DTdvcdyDTUxaWmnis69xkGtzc951KgpNxWNkEz3xy3p23mBsCxxaHZN9r2c3d0hWn1TYoc8jHAl4YGXFySbAKZpqclxMEZLiHOOQakWsfhYdwQKeLUljXFz85uB6XMfkERQOOxARfq8pdKMzQCDoXhjT/mvcdQO6ynxt9ZiEUUDnMhjMjpXXHLsSwNt0F2Y3/c61cFNALWgjFrWs0aW3d1z3qTYomOLmRMa528hoBOt/MkoMKevnGIVDhVmOAVUFLEAA4B2jnm3PcODeqxPMVoHExLHA+nYC2eQBjnusC3UuPcD3hW208DDmbDG03JuGganeUCmgAaBBGA2+UZBpffZFUaTGY5mXfGWERid5vYMicXZHOJ5yGkkcyViOKVDMNp5YKd8M1XNFDGJQORntckdIF9OkLSNLTEEGmiIczIbsGrdeT2anTrU3sZI3LIxr23Bs4X1G4ojEqq6qZW1tLSSFwjhhia9+oZM9xB16Q0tcR2dK84/LDhFfiAke8RvlZTNe6+Yg5AD2vBt1ELTmonyyRmN8cccbxI1vBnV1iNbHrv2hNipIoqWOmLGvZGAAHC97c/bzoqlHNJRMpoauokfO5lnklpuIxypD0XuN27MFJmNwGISSxvhBIAzkacjO6/QAN5+CvPhikIMkTHkNLbuaDod47DYdyi+lppAQ+nieDe4cwG9xY/LRBTGMtL4mmnlaZAwuDrcjM1ztesBtz2hS/SsT20pDHsbU8thNtGAZiXdAsAP8wVzgIc2bgY8173yjfa1+7ReCmp2hobBGAwFrQGjQHeAiM2oxY1FO+GmZIySYxxRPB1Dni+7mLW8pFNiEwme8tfMyqfIacAgNaGWaBr97lOv0LSbTwMtlgjFjmFmAWNrX7tEuKmDZg48HwcfqWMZlyAgX5+3dbei7WL3CEI50QqkH6uP+cyalU3qG9g8k1BziEIWVdHS+yQ/ht8kx3onsS6X2SH8NvkmO9ErYVTaRpj3Bo1IHaoU/ofFV8VrxhmF1Ne6PhG00bpC0G17C9lPQsZ48vptuOteZ2ffb3pb6jg2xOLW3kc1ti8C1+3ejjtO4FzZ4yGgEkPGgO5AzOz77e9GdnvGeJVaPFIqqIOc5sT3SyMaxzxc5Xll/kO9RxHFf0fUUMRiMnHKgQgh1sl2k3/0qGlzOz3jPEEZ2ffb3qpi2InC8MlrhA6ZsIDntabENvq74DX4JdLi7Kquq6MRhktM9lru9NjhcOGn8Q/yoaX87Pvt70Z2W9NvekSV0TI88b4pPrGsIEjRa7rd+/TntZesraaSxZPGQXuYOUNSDlI79ENHZ2ffb3ozs++zxKL6iJkgidKxsjtWsLgCfgo8cpy0uFREWi1znGl93egnwkfvGd69zs943vVCDFZarCZ62GlzyRvlY2EP9MseW6G3Pb5pNPtBDVT4YyGElmIwOma8u9ANAJBHTykNNXOz77e9Gdn3296SK6mMPDCphMf3+EFt19/Zr2Lx+IUzWZhPETlu0cIBfS/5d6ofnZ99vevOEZ7xveoQ1LJWRkvY18jQ7IHg7xfm38/cqsWKuqKmthp6cv4k5rHEutmeQHEDsBHehpd4SP3jPEEcJH7xniCq12JxUdJVzBzJJKWF0ros4DuS29urm7woU+LwySVjZnMgFLPwOZ7wM31bX316nHuQ0u8Iz77e9e52ffb3qniGKwUFJPM6SN74o3PEWcAuytzW7rd4T21lOY85niDQcrjnFgbXI7bIaNDmu9FwPYbr1QbPE+QxtlY543tDgSN3N8R3hMG9Aqn9Q3sHkmJdN6hvYPJMRHOIQhZV0dL7JD+G3yTHbj2JdL7JD+G3yTTuK2FQerHak4nQsxLDaihlc5kdQwxuLd9iLaJ0HqwUxzQ4WN/gpRnVGF8amhkknkywvZIxgsAC2/Vz3+QVJuytI3J9dMSxkTW6j+7kMgJ05ydepbnBN6/EV5kaN5I+JUN1lPwCJ74zxmXLHLwobpbNwvC9HTp2JlXg4rK+CpmqZiyCZszItMocGub225V/gFoWb1n4lBYOg+IobKNPwlK+nncZmvaWuLgASD2ADcbKpR4JTUMtPLGXukpqYUwc51y5oIIJ69/eVoZW9B8RRYdfiKptjt2ahzOc+pmeXPheSSLkxPL295Oqc3A6ZtUKhxMhHCDK8Bws+ThPk4aLRyNvfleIr3KOvxFTRtn1ODMq6+OrkqJQYnse1mhaC0u882vYFXGzNIGxtEsv1fA5dRvjeXtJ011cbrYsOvxFFh1+Iou1WkoG0dIaeKRxDpXykute7nl53dZVSLZykglgkgkliNPw+QAg+tN3b+jm6FqZR1+Ioyj97xFE3XN1OzJjY2CGQyMmeXSyTMz5TwIi3BzTq0HW/OfgxmEVs1dI6YQsjlBjkDYiCAYWtLmuzW3tAsRewXQZG/veIoDQOnxFNL5Vn0OB02HymSPM4kMHLs6xYzICOjTTT+qjU4DBUx10fCSRsryHTBtr3AAuDzaAdy0so6+8oyjr7yrpNsmTZyGeoqJpamdxnimhNyDlbJluBpzZBZRr9mYK2GriNTOxlW6R0rWkWOaIRdHMBp1rYyt6/EUZB+94imjbn3YJUVVbU8PkZDPwsTrR2eGOY1uYOzWucrdLc3fc/s5SCrfU5nOe6oM9nWLbmIREZejKFqZB0u8RXmQfef4iobJpaGOkknkZqZ5OENwOScrW2HwaFZG9RDQ3cT8TdSG9UKpvZ29g8gmJVIf1cfDyCaiVziEIWVdHS+yQ/ht8kxwJGiXS+yQ/ht8k1bFQGSAgOPJ5//wCK0HA6LyRnCNteyTxYD7TrDsUDyV4Q066lJ4uD9t3y/JecXaPtu+X5KdhxAtYLxK4Bv33dw/JHAj3jvl+SBtkWKVwP/cd3D8l7wI++7uH5IGWPQvLKHAt++75fkluETDZ02U2vqQNE7FiyLFVg6A/4hu+3pN3qPC0wt+tt5QBHLbqCbBDpbsvFWL6cAl1U0C19XN6bea8ElMbWqmm+7lN1QW7IsehVi6DNl4y2+bLbM3f0JnAD3jvl+SobZec6XwI9475fkjgeiR3y/JQ0bYoslcDf+8d3D8kcAPeO+X5KhtkWKVwA9475fkveAH33fL8kNGWPQkySPDg1jddPj2KXAN++75fkhkLY35g4k9dv+cwQEMfBR5OhTQhEc4hCFlXR0vskP4bfJNXNionaABNIANwDiveM1Hv5PGVrY6NeONgud4zUe/k8ZRxmf38njKbHQXA3KKwOMz++k8RRxmf30niKI30LA4zP76TxFHGZ/fSeIoN9CwOMz++k8RRxmf30niKDfSZ6WKoB4QE3blNiRcLG4zP76TxFHGZ/fSeIoL0WBUUT2PDHuMby9gLtxLr/AC3IbgVAwAFj3Btsoc88mxJHzPPdUeMz++k8RRxmf30niKDSGEUQjfHwXJeLOGY67vyHcojBMPDMgg5PJFsxNg30Qs/jM/vpPEUcZn99J4ig0v0RRCVsois9r845R3q6sDjM/vpPEUcZn99J4ig30LA4zP76TxFHGZ/fSeIoN9CwOMz++k8RRxmf30niKDfQsDjM/vpPEUcZn99J4ig30LA4zP76TxFHGZ/fSeIoN9CwOMz++k8RRxmf38niKBaEIWV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BDAAoHBwgHBgoICAgLCgoLDhgQDg0NDh0VFhEYIx8lJCIfIiEmKzcvJik0KSEiMEExNDk7Pj4+JS5ESUM8SDc9Pjv/2wBDAQoLCw4NDhwQEBw7KCIoOzs7Ozs7Ozs7Ozs7Ozs7Ozs7Ozs7Ozs7Ozs7Ozs7Ozs7Ozs7Ozs7Ozs7Ozs7Ozs7Ozv/wAARCAFaAOEDASIAAhEBAxEB/8QAGwAAAgIDAQAAAAAAAAAAAAAAAAMEBQECBgf/xABMEAABAwIDAwcJBgMGBQIHAAABAAIDBBEFEiEGEzEUIkFRYXGSMzRTVHKBkaGxByMyQlJik8HRFRYkY3OiJTZEsvAX8TdDdIKzwtL/xAAZAQEBAQEBAQAAAAAAAAAAAAAAAQIDBAX/xAAoEQEBAAICAgICAQMFAAAAAAAAAQIRAxIhMSJBE1FhBDJCIzNxgbH/2gAMAwEAAhEDEQA/ALupqZ21UzWzyAB7gAHnrSeVVPrEvjKzV+eTf6jvqnNoOUNa6lcZMz3NAfZvAN1/3L5d7W3T3TWkc1dVfSol8ZWOWVPrEvjKkxYZJPSuma4XEecN7LkH5Albx4LM6sFPISwPDzG7TnFv0V1mbxQjWVPrM3jKOWVQ/wCpl8ZUpuB1+du8gLWE845hoOlbw4NJNVzUxcWvhka06flJOvu0+KazTeKFyyq9Zm8ZRyyq9Zl8ZUk4PWEksjBYScrnOAvrYLSfC6mGEykNLWg5zmFgb2t28FNZr8STWVXrM3jKwayq9Zm8ZUibC5Y6iSGO8m6BLnGwFgASR8VvNgs4m3dMDMA27ibC3OLf5JrM3iicsqvWZv4hWDWVXrM3jKlyYLVMhZKwNe0tJecwAaQSCL/BK/sur3skWRpfFbPZw0ubBNZnxJ5ZVeszfxCjllV61N/EKktwuUZd/wDdl0zYgBrx6VqMKnle5sAz5XvbrYXDbf1TWZ8UfllV61N/EKOW1Z/6qb+IU6ow2enDnOacsTWumOnMubW7dVIq8FfCWCBzpc0ZkuQBzRx+Vj71euZ8UM1lV6zN/EKxyyq9Zm/iFSJ8JqYIny6OjjvmJIBFnEfHToQ/Bq9gaTECHC4s4f8AnQprM+KPyyq9Zm/iFHLKr1mb+IVIr8JmpHSEc6JmXnkgE3F+C0bhVY6RzN2LtLQbuA1IuB8NU1mfEnltV6zN/EKOW1XrM38QqScDrxHvDE0NzZfxjje31WWYRMxzhUcwZczcpBvqP6q6zN4o3Lar1mb+IUctqvWZvGVJkwWqaM0bc7ObqSAdTotocEqZ4py0AyRPEYAcLE9OvYCmsz4onLar1mbxlHLav1mbxlSX4TNkj3VnEgZyXADMeACW/CqyOJ0r2NDGgknMOhNZnxK5bVesy+MrPLasf9TL4ypH9kysoXVEwLS7JuWgjnZj0qJPDJTTOhlGV7TYi6l7T2TrXXIQhfSeJzNX55P/AKjvqtGTzRgCOV7QNQA4i3X9At6vzyf/AFHfVJXzL7r3T0YyaoFoopZedoGtcdb9HzTMuJbwOzVOduYZsxuOvVIY50cjZGaOYQ4HqIT5MTq5G5ZHhwJJN28Sf/ZXGz7T/g2OmxV80cTnVMYc7IHOcbDvS424nM/exOqXuOmdriSbdqBi1aJA/eahxcOb0k3PzWKfFKulYGQvDQCSObdXeP8AKeTop8Wiu1hmk1aedc200GvePko801RMJRNUODwQNyb8493/AJxW39q1gvZ41IP4er/2CjTTPmkMj7Bx1JAtcpll48EibRU1bVuka2pkie1mrXF13N6voPemRtxCFm/ZXPLRwBc6ztHH/wDU+9QYKyoppd7DM5ryLXv0Xvb5LYYhUCBsJLSxosAW9/8A/RVxuM/ZZTpI8Ule+Mb94uRZtw3jrp3pb3VkEb5HzyseZMr2FxuSNblMGNVzeD2g3J0YOJNyo81ZLUB28DSXvL3OtxJFv5KWz6pqpc9FiTIoXtmlnbI0SjI5xymwIv26pTo8WjdzhVNINrXN7lY/tWs3Qi3n3YAGXLppa30Cy/Ga6R+d0ozdYaFd4/yeS5m4i2F++kl3dhna6TtsLjvCxG3ETHvI+UZC06tJALen3LQ1kxYWENLXaEFvaT/NMZilWyBsLXtDGsLAMo4Hip437q+T5qLFBCzO6aUSlzXMDi6xBOh+ZS/+KNOXPVA5b2zn8KyzGq9rQ1soADi7Ro4m9z8ylcvqTK6Xec97A0m3EAWV3j/JqpclNUPqH0suIudupGsBcXEFx4W99/gokproXOkkkmFnhpeXHU20+S1dWTue55dznyCQm35hwPzK2lrqiYNEhDsjg4c3ptZTcpJUmWPEqOZoZUSThjs2hcW3zdIPHUJMzcQjLHPkmLpSbAE3vfh8lqMRqgcweBrwDRbXiO4rV2IVT3RudIS6J2ZhtwKts+tppIp+Wl8f+Lka9xIa0uJvlF7/ANFq5mIF5dHNJeQhz8ryBmOgvrqdPkkvrJDJHJGDG6Ntgb31N7n5rDauoa2NrXG0ZBaLdRJ/mU3F033WIAAgz/huCHG1gL/z+aVK+qY4xyyyA21a556etOOI1hiERfzA3LbKNRp/QKPNLJUSmSW5cemyzb+iM8onAAE0lhawzHS3D4LR73yPL5Xl7jxc43JWLdhWbE9B+Cz5Xw7FCEL6jwrynp4HU0RMEZJYCSWDXRMNLT2P+Hi8ARTeaxew36Jh4HuV1ER6ang3I+4i4n8gTOT0/q8XgCxTeS95TU1FpfJ6f1eLwBHJ6f1eLwBMQrqIXyen9Xi8ARyan9Xi8ATEJqGyuS03q8XgCzyWn9Xi8ATEKahsrk1P6vF4Ajk1P6vF4AmKvxDGqbDa6iopYppJq5zmxCJoPC173Og1TUWbvpM5PT+rxeAI5NT+rxeAKs/vNQf3jGAbuflpbm/CMtrX436gn02Mw1VXX0rKeeOagsZBK0AOBBILT0jQqeF1kmcmpvV4vAEclpvV4vAFDwLGoMfwtuIU0ckcbnuaGyWvobdCsFdRLuXVL5NT+rxeAI5NT+gi8ATChNRNl8ng9BF4Ajk8HoIvAExCagXyanv5CLwBHJ4PQReAJiFdQ2XyeD0EfgCzuIPQx+ALdCahtpuIfQx+ELG5h9DH4QmFYU1AmGGHdj7lnhCZuYvRR+ELEHkgt1dRd1zqEIWR0FN5rF7DfomdBS6bzWH2G/RMPStIXT+S95TEuDyXvKYqBCEIBCEIBYWUFQYSn0kEtXFVPjDpoWubG4/lva9vgE1F7aoOAP8A8aWH/JP/AOMrt5qeJnKqlrAJZIcj3dYbmt/3Fc1/d/E//UIbQbpnJBGW5c/3n4COHDj2rqZw51NI1rSXOYQB2kLE9O3Jd2a/Tg9lsblwP7PGV7aMzwU8z99z8psX25vWdexdTi20dJhGBR4tIyR7Jg3cxttmeXC4CooNmcVi+zmbZ90UfLJCbEP5mrw7j3dim45s5V4tsnRUMRZHWUYjc0SHmlzRYjToKTci5dLlu/tObtDusYocLrIAyauh3jDG7M1jgLlp/kVcqHRy1M0URnoeTyho3hcWkA9OUgm/yUxajllodKEIVZCEI6UAi6CVhALKwsoFQeRCYtIPJBboOdQhCyroKbzWL2G/RMPA9yXTH/Cxew36Jh4HuWkaQ+SHeVulweSHeUxUCEIQCEKvGO4bJiD8PgqBUVbBd8UIzFo7TwCiyWrDpQeKrqrHsMoamKmrqkUss3k2yggO7jwVghqwIQhECEIQCEIQZWEKunx7DoKuopTPnmpo97Oxgvum2vclFkt9LBCjYdiVHi1CytoZhNA+4DgLag2OikolmmenVHTZCLoBYWVhALKwhBrD5ILdaReTC2VHOoQhYV0FN5rF7A+iYdAe5LpvNYvYb9Ew/hPctIXB5Ed5TEun8iO8pioEBCEHKfaLjUmE7OGOnkMc9W7dtc02Ib+Y37vqtPs0w6Gk2VjrGsAmrHuc9/SQHED+fxUH7V6J8uDUlW3VsEuV/ZmGh+IVzsA8P2Jw+35Q8HxuXP8Ayr0XU4fH7TdpsDix7BpaV7RvWfeQO4ZZANFaAhkQzEANbqT0LE0rIIXzyOysjaXOd1AalVW1E2HjZup/tKsfS00zQ0yR/j11sB09y168uM3dRYMrqSTLkq4XZzZlpAcx6h1p68y2xp4cN2BweKhbOyKKcOiklAbJqHG9hw4rt8WixGt2SmjoX2r5acZXB2XXS+vR0ptq8epLtY8qpub/AIiLnGzTnGp6gmrzXD9r6SSjpNn9ocKlohDu2Mm6A9hFiQRpqOOqtvtMxuqw3Bqamo5HROrXuBlYbENAGgPbdTtNbX8V7TH9uvbV0ryA2picXOyizwbnq701cfWYDWVmw9FhuG00cNRGyKSOYyhuV4sS64F7nX4rqMPZUsw6nZWODqlsbRK5puC4DU3VlYuMn2dJKyGN0kjmta0Xu42C87+zY09ZLj7qwskFTI0PEhHPBL7jXjxXoNS1rqSbO0OaGE2Iv0Lz/wCyiKORuLvdG1xEsdiRe34lL/dHXD/byruaSjw/A6BtPTMipKVhNgTYAk9ZUhk8Mr3MjlY9zfxNa4EjvC4HEKybGftTgwmoceRUL2vZF0OcGB1yOnUrH2hVk2A7S4XjFE8smcwslaDYSNB4Hr4p28H4rbJb5vl6BJNFCLyysjB6XuAWjqulaGF9TC0SfgJkAzd3Wuc+0gA7FVT7ah8dj0jnhVuGbI0m0exGDConkikibnbIwAuAuearvzpiYTr2td0hCFXMLKwsoFw+TC3WkPkgt1RzqEIWFdBTebRewPomHge5LpvNYvYH0TOg9y0hVMfuR3lNSqYfcjvKaVQIQhBHr6GmxOhloquISQzNyuaf5dRVFs/gWJbL72khlFfh8js0bSQx8J6eOhB7xwXSoWbPO2plZNOd2ioMax6iOHUYZQwSaTSySXc5vS0BvX13Wu2ezEm0uCRUlPM2OaneHszfhdzSLdnHiukusJrazOzWvpxu0Gz2PbS7LwUtSympqymeHBjZMzZLC17200KvqinxWo2ebDC6KlxFrWZSHZmNII6engVaITR3tmnO7QYFU7UUVJS1UEVNkkbJLJmzltuIb38NVJ2i2aptocHbh737gxEGGUNuWEC30VyhNQ75TWvpS4PFjlFQQ4fVQ00m4YI21TZTzgBYEtte9u1XDGubG1r353Aauta5WyFYzbsupY+Smkjjy5ntLRmNhquc2O2Xq9l21bJZ4ahtS9rszbgttfs14rp+CFNedrMrJY5nFdlZJNpqbaPDZWMqo3DfQv0EzQLceg20WmLbKz7R7QUtdiTmw0NI0BtNfM6Q3uSTwA4fBdQsqdYv5MlPtVg0+0GBy4bBLHEZXNJkffSxB4DuTdnsNnwfBabDp3xyGnZlEjCedqTw6OKsllXXnadr16sIQhVkLKwsoFU/kgmpVP5EJiDnUIQsq6Cm81i9gfRMPApdN5rF7A+iYeBWkLg8kO8phIAJJsALknoS4PJDvKYqIwxLDycorqa/VvW3+qkMe2RoexzXNPAtNwV5z9oWCMqYa/FIWBstJLGH2/MwsaPkdVL+yrFeUYVU4Y9130rw9lzxa6/0I+ax286drxTp3ld4SAC4mwHEnoUY4jQZrcupr9W9b/VJxa01M2iuL1bt25vXHxf/ALb/ABXlGwEbTt1E0t5rd7YHuKXLV0YcXbG3fp7IyRkrA+N7XsPBzTcFZWQABYWAWLLTiEIQgELKwgEIUfEKZ1Zh1TSMlMTp4nRiQcWki10U8EEXBBHYULnNi9mqzZqjqYqysFS6aQOaGklrQO/pK6NSGUkvi7CEIVQIQs2QYQhZQYQhCDSHyQW61i8mFsg51CELKugpvNYvYH0TDwPcl03msXsD6Jh4HuW0Lh8kO8piXB5Id5TFBV8kjr5cZo5vJz2jd3GMBeV7KVMmzG3TaacEAymlkB6ibA/GxXrNE4HFsTbfVr4z/sC8/wDtKwOU7RYfV0gOevIh0HCQEAfG/wAljOeq9XDlN3C/cegxN5RiNRVOYMsDTDE7r6XH46e5eU/Z7/z3H3Sr1qjpjQ4VHTukMj44vvJDxe613OPebn3ryX7O9duYz+2RTL+6HD/Zm9jcSGOLRcgXA61yuAT7SYy6vnxQS4YI+ZBExgAB69b36FbbTYtJgez9ViEMYkljbZgPAE6AnsVRsdPU4xs3JieJ10lTLK54y5srYwOiwt3+9at86csZ8bWuwW1lTtJTVENc1vKaaxzsFg9p6+1a7ebTYlsy2kkojE7lJeCJGXy2t/VUn2RNG8xN/TZg+ZTfte8hhXtS/Rqzv4bdemP5+uvC2xvG9oYMHwzEsNp2ScpLM8IjuSHNBuT0AlTtrsZr8D2dGJU4jE12NdE9uYAnjqrfCnZsGoXDgaaM/wC0LnftM/5Ml/14/qtZerXPHVzmOkdu0WPV2whxqjZFyhg1aIy4vs+xsOgAK5fiOIt2NdiszG09ZHSOmdGW3GYNJAI6EjYBwdsXQdgcP9xVhtL/AMr4r/8ARy/9pT62XXbrr7U2wW0lftJSVs1eIgYZGtYI224gkqRtfiGP0UVLFgNGZnTvLZJg3NuuFtPedT1Kj+yMf8KxH/Xb/wBq2xvaXE5tvqfZ2nqDRUjZWNkfGOfJmaHHU8ONtFN/GbbuH+rdT0ftZtJiGyGKUGSc1dNO072OYC+hFyCLWNrrsnTsZTGoebRhmcnqFrrzH7VoY4sTwtjc2sbr5nF35h1r0mWWmp8MMlW9rKdkI3jncA22t1Z7rOeM6Y39uU2Vx7EtsK6tndMaKipwGxxw2zFx4Ek9yraPE8a2nnr8BfiTqTEaG5gnhJY2Qh1jnt7lbbHbPVOBVFVPQPE2GVjQ6FsxtID0E2FrW9/BSdl9j34FiFXidZVNqayqJuWNytaCbm19eKk3dNXLCW2f9JW020TdlsDZUyt39S+0cbeAe+2pPUOJVfHXY3LsXJj7qtjKp0ZqI4WsG7awfl6zp0qs+1qnkfhdDUtuY4pi11ugkaE/BXuzeG4biGyWHOfTNkY+naHNLiQSNCDqnm2xnWM45l/KRsntCNpcFbWmMRStcWSsB0Dh0jsV0ouH0GH4c2Snw+CKBoIL2Ri2vapa1PTllq3w0i8kFstIfJBbqsudQhCyroKbzWL2G/RMPA9yXTeaxewPomdB7lpC6fWAd5W0jBJGWFzgHC12mxHvWlN5EDtKaggMwaljlklZJUtkltvHCofd1hYX1Umajp6gwGeMSGneJIy7UtcBa/zTkIbR6mijq3XklnbzcpbHK5oPuCqqTYzAqGoFTSUr4Jm3tJHK4HXjrdXqFNRqZWeJSH0cEtC+inaZoXsLHiU5i4HjclU+FbG4Zg73cklrBE83dTunJice1vT71frCahMrJpSYVslheC4hLW0G/jMv4ot6d38E/FdnMLxtzHYlA6fd3yAyGzb8bC/YrRCah2y3vZFJRRUMTYoHSbtjQxrXvLg0DQAXSMUwaixmAQV7Hyw8d2HkNJ67BTkKpu72hYbg9HhELYKISRwtvljMhLRfXgU2toYcQp3U9RnMT2lr2teWhwIsQbKQi6aN3e1bhWz+G4IXDDoXQNebuYHktce0FRsZ2SwnHaqOrqmSRVMfCeB+R5twuexXZWFNRe2Uu9qPEdjsJxajipq01Erojds7pSZe4uPR2J2LUNBDstVUdbVSsoxCRJO9xe8Drv09CtlAx3Cm43gtThzpN3v2WD7Xym9wU14WZXc3XnOCbD4tiuGR1NJjroaGQnctOcEgEi+UGw1BS6rD9pNhsUoZziLqmCeUNDWSOLX9bXNK7LZiHHsCw5mE12GtqIoLiKogmbq0m9iCR1qxqcJdjFfRVdfHuo6F5kigDg4uf0OceFh1D4rExmvDveW9vPmLOppoKqB9PUwsmhkFnMeLghVFHsnh+Gl4oKiupYnuzGGKpIZfu6FdlYW9PNLZ6Lggipot3CwNbe57T1k9JTEIVRpB5ILdaQeSC3Qc6hCFlXQU3msXsD6JnQUum81i9gfRMPA9y0hdP5H3lMS4PJe8piAQhCoEaIQoMXQsrBICARdaGRaGRZuUiyG5gjMoxl7VoZbLneWNTGpecILwoLp+1JfVdqz+eNTjtWmcHgsghVQqteKfHVX6V0x5JUuFichLZMHDimA3XSVzsZWEIQCEIQCEIQaQ+SC3WsPkwtkHOoQhZV0FN5rF7A+iYeB7kum81i9gfRMPArSFweSCYl0/kB3lMVAhCEAsLK1JsFAF1kiWYNGq1lmsqXF8SFJA6Qnhw715eXl6u3Hx9k2oxFkQu54aOslVsu0VK0kb9p7iuKrcSmqpSXyE9QGgSgzPrfivHlllfdezHjjsxtNSE+XClU+KR1Lc0bw8dYK8+ZSPnqo4Wk891vcusnfFg2F3jbq3QdpXDO2akrpOPH9LaaujYOc9re82Uflsb/wyNPc5ebYhJiFdUufLO8k9ANgPcoM09dRt0keB3rpOHK/5M/HH6etMnB1BB96kRzWIXjlJtNidJIC2cuaDwdqu+wDaFmKRgOIEoGoWsseTi830zOufp2EM/RdT4pQ5UMUqsIJV6eHm7PPycelqDcISon5gmr27eazQQhCqBCEINYvJhbLSHyYW6DnUIQsq6Cm81i9gfRMPA9yXTeaxewPomHge5aQqm8iB2lNSqbyPvKaqBCEKASpXWCaeCRMOas5elntX1Ellzu1FO+egzMuQ0hxV9VDj3KAJ43tMMwBb9F8jnysyfQ454efsge99gpkdA8jpK6CXB44pDJDZzDwtqstga3TLZcry7enGRT0dG6lr4JnfhDw0+/RX2M0e+pg1uoJDgkzU4kiLOBPA9R6Ct48RtGyCssxx0D+DSepc8rb5WyzyopsIysLmcVS18P3T2vGoGi7KcWa50ZDgONuhVklDDJ/iqwiOJnWbXXbDksvlbjLHG0dNTVtPJE4BkrDpokU8tTg1c2RpPNPxTq94hxqYwNyMe7mtVg2hNZBdwubdS9ty1PPqvL1369x2+EYrFiVE2ojNj+ZvUryCS4BB4rgtkqR1JVVQc45SzgV1uF1G9Bbe9jZeXGdc/HprPzj5dJTPUwG4VfTX0U9vBfWw9PnZsoQhbYCysLKBcPkgt1pB5IJiDnEIQsq6Cm81i9gfRM6Cl03msXsD6JnQe5aQun8l7ymJcA+696YqBCEKASpG3CasOFwpfSxVzx36FQ4ph9Q/76jeGzD8rjzXLqJo762UGWJfN5+P7evi5NOElxeejlLJWyUc44te27HfyPuUF21uKQSffUNNUsH5onlp+a7urooKqIw1ETZWO4tcLrmMQ2Gp5LuoKmSld+g85n9V5p038o9Nyt9K7+/lGB97h1Ux37cpH1VbUbXcrmZu4HGIEh8T2fjaevXiLLSu2Xx6lJ+4jnYPzMPH3KolocSYbPpHNXpw4+H6/wDWLnnEqqppIJxiWDVL2MccwAdZzT1Jg2jZVzMfjMUu+ibaOWHgO0tJsT3KFSRYjHJ93GQD+JpGhVk7BqqpZmbA1x6W3C3es8ZJO184kU8FFU1pnOLUz8xvZ+Zjh33FvmumircHo4RvK+A2H5DmPwC5ptBLRutJhev7o8ylxSVGXLHTsiB4hkQasZ49vvw1MritG4tFLIeQxubDxdI4WLz/AEXRbOMcWZyPxG65rD6CWokAy2bfgu+wqh3ETW21W8OOT0458lq1pm9imtGiVDHlCcOK92M1Hkyu2ELJWFpkIWUIFU/kWpqXDpEFug51CELKugpvNYvYH0TDwS6bzWL2G/RMP4T3LSFweRHemJVNrA0pqAQhCAQUIQaObfoUeSHsUtaloKzljMmplpWSQ9iQ6HsVs+IHoSXQdi8ef9PK7Y8qqfDfoUd9I11+aD7lcOg04LQ0/YvNl/TO05tKCTC4ZOMY+CiSbOwyXs5zfeup5NfoRyXsSf0+Tf5o452ymY3bO9Op9lWh13OJ9y65tL2JzKYDiF6cOGz245csqnocIjp7Wb8ldQwBgCayMN6Eyy9WOGnnyy2wBZZQhdGB0LCyjsQCEIQaQ+TC2WsXkwtkHOoQhZV0FN5rF7A+iZ0FLpvNYvYH0TOgrSFUvke4lNSqYWh95TUAhCiQYnSVDoWxyEmdr3R3aRcNIDj8x8UEtCVDUxTyPjjJLowMwtwvwTSbAnqQCwobcYoZKamqWTEx1cm7hs03c65Fre4/BTbIMIICDoLk6BA+qDXICsbsdSVy6AUktUS4RRFwcSD+U2NuvX4pkNRHO57WE5o7BzSLEXFwpqKzux1LIjC3slPnjZUx05vvJWuc2w6G2vf4hNQb5As2sjoS6apiq4BPBIHxkkBw4GxsfmFQxCDoL9SiR4pSzMpnsc4tqnFsPNPOtck92nFBLQsrCIwshAIdcjXWyOCAQhCBcPkwmJcHkgt0HOoQhZV0FN5rF7A+iZ0JdN5rF7A+iZ0FaQun8j70xLg8l70xFaSh5hkERAkLSG34A20VdRYO+mqaaWSRr209NuQAOJJBJ7tArRCConw+RvKJnzASzRyNZlcRmeb5fg0NHuVlHEY4Q0AFzrF5J4npTCAbEgG3C44LKClpcEqaM0zGzRvjpmzPZmvfevcS08OADnD3qQzD6nNeSVusrS+ziSYw3h3l1z3KyQhtXHDpXB132zzBzgHnmxttZo78ov3lamixDLHaWMuzOM13GzxrlA001Iv3KyQibQKrDnzYbT0Ebmhkbot4STq1hBsO+1vetnUB5VLJHlax7Q4am+8/Uevg34KahBTOpKtlQyHfCV0rQ97S4gAMba/veQSnHDasOaWzg6RMcbkEsbfN0aXJ+Ss7C97a8LoRdlPjfut3HYNDdLuPHo16lXR4TURUUcDJGNdT05ZEWk23h1LiO8C3eVbIQ2h1NJK7CqimpXCKaaNzQ9zicpItf3KI/CKptbv6WaKNsVFyenaSea8kXcfcGhW6EFO6Cc1rqdljK4OmPPORotkYD83d4KIKSoqpWVUU4LIZCGEkneBrcoB/+7MT7lcWF72F0AACwFh1BDauGH1Ih3ZlzFsIjjcXHmm1nHv1upVLDydroWstG22VxcSXaak3T0dqIEIQgXB5ILdaU/kQmFBziEIWVdBTeaxewPomdCXTeaxewPomdC0FU2sAPampVL5uO9NQc/UVtY+LEp4Z3hslQ2jo7AWjfcMLvET7grKPE6fdts58jRJud4R+J40P0PwUoU8IAAiZYOzAZeB6+9Y5LT2I3DLF2YjLpfrQV1Ricr3RTU7CIWRulcL6yX0jaPaOvwWwxN0ddOagFkEUX5TpdoBefddoHvU8UtOG5RCwNAAAy8AOHwWXU0D2lroWFpBBBb0HU/FBF/tJkcU5cyVxpm3l0F2nLmy9psR8VIfVMjiD3ggucGBuhJceAWxghL3PMTczrFxtxtw+gRyeLW7GuzPzm44u4XQQf7bgMbHMhleZBma0AXIz5QfedR2LYVDq3EIWU0mWGLM+Ui33n5QO6+bwqY2nhaGhsLAG2As3hbgsshiicXMja0kWJAt03/mUFJLiEs1fUvhqnRwR1MVI0AXGcEF5t03BDeyynuxMSMhdTMBEzuY55sHMFy4juA+YUttPAx2ZkLGm5Nw0cTxPesCmgbltCwZb5dOF+KCFBjMckT3vbYsj3zsvBsZuWk9they1xLEpoqCmfBGWSVk8cLC/8gfxce4X96nClpx/8hn4Qz8P5eruW742SNyvaHC97EdKComrqhtZW0tO9zmxsiibI7W0zza4PTYEErV1XNFgtbiLJZJHAyMp2Ode5Byj4uHzVlLSyPc0RvjZGx4e1uTp7dfemR00LKdkGRrmMtYEX160EUTcl3UU80hkLC5+Yg81nF579PiFkYtBujJIx8YDspDrac3MfcApb4YpHZnxtccpbci/NPEdyw+mp5Glr4WOBNyCOJtb6IIzMTYZI43RSMc8DMDbmEtLrHtsL+9DsSjApyY5GicF4cQOa0C5J6hw+Kl7qLNm3bc173t02t9NFqKeBrWtETLNBAFuA6kECoxMzwmKlu2V72RtJPAnnHuIZcopK95lJcXTCre91MGkWDG2Fvfq73qe2mgbbLCwWN9G9NrX+C0jpGsla8sjDYgRC1rbZAQL/RA9CLoRGkGkYW5WkPkwtkHOoQhZV0FN5rF7A+iZbRLpvNYvYH0TOgrQVTC0PvTCQ0XJsFpAPuvel4hVjD8OqKwsziCMvLQbXsEDs7P1BG8Z+oJfKbU0ExaBvS3mlwFr9/HuQ2tpHgllVC4Ntch4Nrmw+agZnZ+oI3jP1BRKTFaephD3vZC50skbWOeLuyvLLjvI+aMRxIYdJRMdEZOV1AgBBtkJBNz8EXVS96z9QRvGfqCj4pXHDcPmrNw6ZsAzPa02IaOJ9w19yVSYtHVVdTSiPJJA5uUF3lGOAIeOziPciaTd4z9QRvGfqCTJXQhmaKSKXntYQJALXNv66dKy2upXtDm1EeUkgEutcg2Pz0Q0bvGfqCxvGfqCw6ohZK2J80bZHC4aXalaCupMpdyuHKLXdvBYXNh8Shozex/rCN5H+oKEzFXy4RPXRUrpHQuka2FrtZCxxboe2yVDj0VRUYdFHES2vhfKH5tI8oFwe3X5Iuqst4z9QRvGfqCXy2l3e8NVDk/VvBbhf6arWSvpmMcRPE54bcN3gF9L+5E0dvGfqCN7H+oLVlTE8tbvGB7gOaHgnUX+ijRYkaiatjghLuRyCJxLrZ35Q4gdwcENJe9j/UEb2P8AUFDxPF4MOoamcOZLJTszuhDwHEafDiPiEQYvTyGpE72U4p5jEC94GazGuv8A7vkhqpm8Z+oI3jP1BRqzE6elp5niWOSSFjnGIPFzYXI/860xldTPjD+URDoPPGhtcj4Iapwc1x0N1laMqIZHmNkzHvbxa1wJHuTFQuLyYW54LSHyYW5RHOIQhZV0FN5rD7Dfom9CVTeaxew36JnWtDSAfde9LrqRlfQz0cji1kzCxxbxsepb0+sITHAOFjf3GyCFJhgkMWeokLITGWMsLAsNwfeokezNLHktLJzMhHAateXgnr1Ktt0z93iKN0z93iKi7qsfgEbzF/iZA2OUy5bCxcZd59dO5NqsHZWYhDVTVMpbDKyZkX5WuaHDTvza9ynbtv7vEUbtv7vEVdG60EGaldTzuM4e0teXADMD0WHZoodHgdLQ1UFTG6R0sNNyYOe6+Zt7gnrI1+JU/I393iP9Ubtv7vEUTdVkez8TWkPqpZOexxc61yWPLh9UyPBKeN4cTvAA5uWRocCC7Nw71P3bP3eIrG6Z+7xFTS7qJVYU2qro6p08gMeXKz8twTr77/IKL/dml3bWb2XmiO3D8j3PF+vVxVrum/u8RWd2393iKahukU1C2kpzDG9xBldJcjpc4uP1UKLZylgkhfBJLFuRMGWdw3ti74WFupWe7b+7xFG7Z+7xFDdUFVs/K2NsEMgkbKSZZJYw+33eThccRx16Vu3B6mWtlfJumxyN3bw2KxDTGGlzXX46AWtwCvN2393iKzu29bvEU0vaodNhNPS1UlQznPkLCcwBsWtygjq0S6jBIKiGth3kkcdc4PmDDrmsBcHo0aFP3bP3eIo3bP3eIppndVVXs5BXS1D5qiY7+J0RGmjXFp08IRV7NwVcc8bqmZjKh73yNbaxLmBvyDQrXdt/d4ijds7fEU0vaqKLBqmWuqjNu2wzuka4COzg1wsHB17Emzb6KW3Z6lZV8qDnF+9dJldYt5zGsIt1WaFZbtvW7xFG6Z+7xFNHalUtFHSOlLNd7IXm44XsLDs0CesNYGm4J95JWVU9tIfJhbpdP5IJhRHOIQhZV0FN5rF7Dfom9CVTeaxew36Jq0I7M9OAHEFqfxWHtztLT0rTk4/W75KBluxFj1JXJx6R3yRuB+t3yVDbdiErk/8AmO+SNx/mO+SBtuxFkrcf5jvkjcfvd8kDUJW4/e75I3A9I75IG2QlcnHpHfJG4/zH/JA2yErk/wDmO+SNz/mO+SBiylbj/Md8kbgekd8lENsUWPUlbgekd8kcn/zHfJUNssJe4HpHfJG4H63fJA2ywl7gfrd8kbgekd8kDEuR7g7I3ielG4HpHfJZZEGEm5J7UGYmFkYaeIWyEIrnEIQsjoKbzWL2B9E1c8KiZoAE0gA4AOKzymf08njKo6BBXP8AKZ/TyeMo5TP6eTxlUX6FQcpn9PJ4yjlM/p5PGUF+hUHKZ/TyeMo5TP6eTxlQX6FQcpn9PJ4yjlM/p5PGVRfoXP8AKZ/TyeIo5TP6aTxFB0CwqDlM/ppPEUcpn9NJ4ig6C6Lrn+Uz+mk8RRymf00niKC/QqDlM/ppPEUcpn9NJ4igv0Kg5TP6aTxFHKZ/TSeIoi/QqDlM/p5PGUcpn9NJ4igv0Kg5TP6aTxFHKZ/TSeIoL9CoOUz+mk8RRymf08niKC/QqDlM/ppPEUcpn9NJ4iiloQhZ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data:image/jpeg;base64,/9j/4AAQSkZJRgABAQAAAQABAAD/2wBDAAoHBwgHBgoICAgLCgoLDhgQDg0NDh0VFhEYIx8lJCIfIiEmKzcvJik0KSEiMEExNDk7Pj4+JS5ESUM8SDc9Pjv/2wBDAQoLCw4NDhwQEBw7KCIoOzs7Ozs7Ozs7Ozs7Ozs7Ozs7Ozs7Ozs7Ozs7Ozs7Ozs7Ozs7Ozs7Ozs7Ozs7Ozs7Ozv/wAARCAFaAOEDASIAAhEBAxEB/8QAGwAAAgIDAQAAAAAAAAAAAAAAAAMEBQECBgf/xABMEAABAwIDAwcJBgMGBQIHAAABAAIDBBEFEiEGEzEUIkFRYXGSMzRTVHKBkaGxByMyQlJik8HRFRYkY3OiJTZEsvAX8TdDdIKzwtL/xAAZAQEBAQEBAQAAAAAAAAAAAAAAAQIDBAX/xAAoEQEBAAICAgICAQMFAAAAAAAAAQIRAxIhMSJBE1FhBDJCIzNxgbH/2gAMAwEAAhEDEQA/ALupqZ21UzWzyAB7gAHnrSeVVPrEvjKzV+eTf6jvqnNoOUNa6lcZMz3NAfZvAN1/3L5d7W3T3TWkc1dVfSol8ZWOWVPrEvjKkxYZJPSuma4XEecN7LkH5Albx4LM6sFPISwPDzG7TnFv0V1mbxQjWVPrM3jKOWVQ/wCpl8ZUpuB1+du8gLWE845hoOlbw4NJNVzUxcWvhka06flJOvu0+KazTeKFyyq9Zm8ZRyyq9Zl8ZUk4PWEksjBYScrnOAvrYLSfC6mGEykNLWg5zmFgb2t28FNZr8STWVXrM3jKwayq9Zm8ZUibC5Y6iSGO8m6BLnGwFgASR8VvNgs4m3dMDMA27ibC3OLf5JrM3iicsqvWZv4hWDWVXrM3jKlyYLVMhZKwNe0tJecwAaQSCL/BK/sur3skWRpfFbPZw0ubBNZnxJ5ZVeszfxCjllV61N/EKktwuUZd/wDdl0zYgBrx6VqMKnle5sAz5XvbrYXDbf1TWZ8UfllV61N/EKOW1Z/6qb+IU6ow2enDnOacsTWumOnMubW7dVIq8FfCWCBzpc0ZkuQBzRx+Vj71euZ8UM1lV6zN/EKxyyq9Zm/iFSJ8JqYIny6OjjvmJIBFnEfHToQ/Bq9gaTECHC4s4f8AnQprM+KPyyq9Zm/iFHLKr1mb+IVIr8JmpHSEc6JmXnkgE3F+C0bhVY6RzN2LtLQbuA1IuB8NU1mfEnltV6zN/EKOW1XrM38QqScDrxHvDE0NzZfxjje31WWYRMxzhUcwZczcpBvqP6q6zN4o3Lar1mb+IUctqvWZvGVJkwWqaM0bc7ObqSAdTotocEqZ4py0AyRPEYAcLE9OvYCmsz4onLar1mbxlHLav1mbxlSX4TNkj3VnEgZyXADMeACW/CqyOJ0r2NDGgknMOhNZnxK5bVesy+MrPLasf9TL4ypH9kysoXVEwLS7JuWgjnZj0qJPDJTTOhlGV7TYi6l7T2TrXXIQhfSeJzNX55P/AKjvqtGTzRgCOV7QNQA4i3X9At6vzyf/AFHfVJXzL7r3T0YyaoFoopZedoGtcdb9HzTMuJbwOzVOduYZsxuOvVIY50cjZGaOYQ4HqIT5MTq5G5ZHhwJJN28Sf/ZXGz7T/g2OmxV80cTnVMYc7IHOcbDvS424nM/exOqXuOmdriSbdqBi1aJA/eahxcOb0k3PzWKfFKulYGQvDQCSObdXeP8AKeTop8Wiu1hmk1aedc200GvePko801RMJRNUODwQNyb8493/AJxW39q1gvZ41IP4er/2CjTTPmkMj7Bx1JAtcpll48EibRU1bVuka2pkie1mrXF13N6voPemRtxCFm/ZXPLRwBc6ztHH/wDU+9QYKyoppd7DM5ryLXv0Xvb5LYYhUCBsJLSxosAW9/8A/RVxuM/ZZTpI8Ule+Mb94uRZtw3jrp3pb3VkEb5HzyseZMr2FxuSNblMGNVzeD2g3J0YOJNyo81ZLUB28DSXvL3OtxJFv5KWz6pqpc9FiTIoXtmlnbI0SjI5xymwIv26pTo8WjdzhVNINrXN7lY/tWs3Qi3n3YAGXLppa30Cy/Ga6R+d0ozdYaFd4/yeS5m4i2F++kl3dhna6TtsLjvCxG3ETHvI+UZC06tJALen3LQ1kxYWENLXaEFvaT/NMZilWyBsLXtDGsLAMo4Hip437q+T5qLFBCzO6aUSlzXMDi6xBOh+ZS/+KNOXPVA5b2zn8KyzGq9rQ1soADi7Ro4m9z8ylcvqTK6Xec97A0m3EAWV3j/JqpclNUPqH0suIudupGsBcXEFx4W99/gokproXOkkkmFnhpeXHU20+S1dWTue55dznyCQm35hwPzK2lrqiYNEhDsjg4c3ptZTcpJUmWPEqOZoZUSThjs2hcW3zdIPHUJMzcQjLHPkmLpSbAE3vfh8lqMRqgcweBrwDRbXiO4rV2IVT3RudIS6J2ZhtwKts+tppIp+Wl8f+Lka9xIa0uJvlF7/ANFq5mIF5dHNJeQhz8ryBmOgvrqdPkkvrJDJHJGDG6Ntgb31N7n5rDauoa2NrXG0ZBaLdRJ/mU3F033WIAAgz/huCHG1gL/z+aVK+qY4xyyyA21a556etOOI1hiERfzA3LbKNRp/QKPNLJUSmSW5cemyzb+iM8onAAE0lhawzHS3D4LR73yPL5Xl7jxc43JWLdhWbE9B+Cz5Xw7FCEL6jwrynp4HU0RMEZJYCSWDXRMNLT2P+Hi8ARTeaxew36Jh4HuV1ER6ang3I+4i4n8gTOT0/q8XgCxTeS95TU1FpfJ6f1eLwBHJ6f1eLwBMQrqIXyen9Xi8ARyan9Xi8ATEJqGyuS03q8XgCzyWn9Xi8ATEKahsrk1P6vF4Ajk1P6vF4AmKvxDGqbDa6iopYppJq5zmxCJoPC173Og1TUWbvpM5PT+rxeAI5NT+rxeAKs/vNQf3jGAbuflpbm/CMtrX436gn02Mw1VXX0rKeeOagsZBK0AOBBILT0jQqeF1kmcmpvV4vAEclpvV4vAFDwLGoMfwtuIU0ckcbnuaGyWvobdCsFdRLuXVL5NT+rxeAI5NT+gi8ATChNRNl8ng9BF4Ajk8HoIvAExCagXyanv5CLwBHJ4PQReAJiFdQ2XyeD0EfgCzuIPQx+ALdCahtpuIfQx+ELG5h9DH4QmFYU1AmGGHdj7lnhCZuYvRR+ELEHkgt1dRd1zqEIWR0FN5rF7DfomdBS6bzWH2G/RMPStIXT+S95TEuDyXvKYqBCEIBCEIBYWUFQYSn0kEtXFVPjDpoWubG4/lva9vgE1F7aoOAP8A8aWH/JP/AOMrt5qeJnKqlrAJZIcj3dYbmt/3Fc1/d/E//UIbQbpnJBGW5c/3n4COHDj2rqZw51NI1rSXOYQB2kLE9O3Jd2a/Tg9lsblwP7PGV7aMzwU8z99z8psX25vWdexdTi20dJhGBR4tIyR7Jg3cxttmeXC4CooNmcVi+zmbZ90UfLJCbEP5mrw7j3dim45s5V4tsnRUMRZHWUYjc0SHmlzRYjToKTci5dLlu/tObtDusYocLrIAyauh3jDG7M1jgLlp/kVcqHRy1M0URnoeTyho3hcWkA9OUgm/yUxajllodKEIVZCEI6UAi6CVhALKwsoFQeRCYtIPJBboOdQhCyroKbzWL2G/RMPA9yXTH/Cxew36Jh4HuWkaQ+SHeVulweSHeUxUCEIQCEKvGO4bJiD8PgqBUVbBd8UIzFo7TwCiyWrDpQeKrqrHsMoamKmrqkUss3k2yggO7jwVghqwIQhECEIQCEIQZWEKunx7DoKuopTPnmpo97Oxgvum2vclFkt9LBCjYdiVHi1CytoZhNA+4DgLag2OikolmmenVHTZCLoBYWVhALKwhBrD5ILdaReTC2VHOoQhYV0FN5rF7A+iYdAe5LpvNYvYb9Ew/hPctIXB5Ed5TEun8iO8pioEBCEHKfaLjUmE7OGOnkMc9W7dtc02Ib+Y37vqtPs0w6Gk2VjrGsAmrHuc9/SQHED+fxUH7V6J8uDUlW3VsEuV/ZmGh+IVzsA8P2Jw+35Q8HxuXP8Ayr0XU4fH7TdpsDix7BpaV7RvWfeQO4ZZANFaAhkQzEANbqT0LE0rIIXzyOysjaXOd1AalVW1E2HjZup/tKsfS00zQ0yR/j11sB09y168uM3dRYMrqSTLkq4XZzZlpAcx6h1p68y2xp4cN2BweKhbOyKKcOiklAbJqHG9hw4rt8WixGt2SmjoX2r5acZXB2XXS+vR0ptq8epLtY8qpub/AIiLnGzTnGp6gmrzXD9r6SSjpNn9ocKlohDu2Mm6A9hFiQRpqOOqtvtMxuqw3Bqamo5HROrXuBlYbENAGgPbdTtNbX8V7TH9uvbV0ryA2picXOyizwbnq701cfWYDWVmw9FhuG00cNRGyKSOYyhuV4sS64F7nX4rqMPZUsw6nZWODqlsbRK5puC4DU3VlYuMn2dJKyGN0kjmta0Xu42C87+zY09ZLj7qwskFTI0PEhHPBL7jXjxXoNS1rqSbO0OaGE2Iv0Lz/wCyiKORuLvdG1xEsdiRe34lL/dHXD/byruaSjw/A6BtPTMipKVhNgTYAk9ZUhk8Mr3MjlY9zfxNa4EjvC4HEKybGftTgwmoceRUL2vZF0OcGB1yOnUrH2hVk2A7S4XjFE8smcwslaDYSNB4Hr4p28H4rbJb5vl6BJNFCLyysjB6XuAWjqulaGF9TC0SfgJkAzd3Wuc+0gA7FVT7ah8dj0jnhVuGbI0m0exGDConkikibnbIwAuAuearvzpiYTr2td0hCFXMLKwsoFw+TC3WkPkgt1RzqEIWFdBTebRewPomHge5LpvNYvYH0TOg9y0hVMfuR3lNSqYfcjvKaVQIQhBHr6GmxOhloquISQzNyuaf5dRVFs/gWJbL72khlFfh8js0bSQx8J6eOhB7xwXSoWbPO2plZNOd2ioMax6iOHUYZQwSaTSySXc5vS0BvX13Wu2ezEm0uCRUlPM2OaneHszfhdzSLdnHiukusJrazOzWvpxu0Gz2PbS7LwUtSympqymeHBjZMzZLC17200KvqinxWo2ebDC6KlxFrWZSHZmNII6engVaITR3tmnO7QYFU7UUVJS1UEVNkkbJLJmzltuIb38NVJ2i2aptocHbh737gxEGGUNuWEC30VyhNQ75TWvpS4PFjlFQQ4fVQ00m4YI21TZTzgBYEtte9u1XDGubG1r353Aauta5WyFYzbsupY+Smkjjy5ntLRmNhquc2O2Xq9l21bJZ4ahtS9rszbgttfs14rp+CFNedrMrJY5nFdlZJNpqbaPDZWMqo3DfQv0EzQLceg20WmLbKz7R7QUtdiTmw0NI0BtNfM6Q3uSTwA4fBdQsqdYv5MlPtVg0+0GBy4bBLHEZXNJkffSxB4DuTdnsNnwfBabDp3xyGnZlEjCedqTw6OKsllXXnadr16sIQhVkLKwsoFU/kgmpVP5EJiDnUIQsq6Cm81i9gfRMPApdN5rF7A+iYeBWkLg8kO8phIAJJsALknoS4PJDvKYqIwxLDycorqa/VvW3+qkMe2RoexzXNPAtNwV5z9oWCMqYa/FIWBstJLGH2/MwsaPkdVL+yrFeUYVU4Y9130rw9lzxa6/0I+ax286drxTp3ld4SAC4mwHEnoUY4jQZrcupr9W9b/VJxa01M2iuL1bt25vXHxf/ALb/ABXlGwEbTt1E0t5rd7YHuKXLV0YcXbG3fp7IyRkrA+N7XsPBzTcFZWQABYWAWLLTiEIQgELKwgEIUfEKZ1Zh1TSMlMTp4nRiQcWki10U8EEXBBHYULnNi9mqzZqjqYqysFS6aQOaGklrQO/pK6NSGUkvi7CEIVQIQs2QYQhZQYQhCDSHyQW61i8mFsg51CELKugpvNYvYH0TDwPcl03msXsD6Jh4HuW0Lh8kO8piXB5Id5TFBV8kjr5cZo5vJz2jd3GMBeV7KVMmzG3TaacEAymlkB6ibA/GxXrNE4HFsTbfVr4z/sC8/wDtKwOU7RYfV0gOevIh0HCQEAfG/wAljOeq9XDlN3C/cegxN5RiNRVOYMsDTDE7r6XH46e5eU/Z7/z3H3Sr1qjpjQ4VHTukMj44vvJDxe613OPebn3ryX7O9duYz+2RTL+6HD/Zm9jcSGOLRcgXA61yuAT7SYy6vnxQS4YI+ZBExgAB69b36FbbTYtJgez9ViEMYkljbZgPAE6AnsVRsdPU4xs3JieJ10lTLK54y5srYwOiwt3+9at86csZ8bWuwW1lTtJTVENc1vKaaxzsFg9p6+1a7ebTYlsy2kkojE7lJeCJGXy2t/VUn2RNG8xN/TZg+ZTfte8hhXtS/Rqzv4bdemP5+uvC2xvG9oYMHwzEsNp2ScpLM8IjuSHNBuT0AlTtrsZr8D2dGJU4jE12NdE9uYAnjqrfCnZsGoXDgaaM/wC0LnftM/5Ml/14/qtZerXPHVzmOkdu0WPV2whxqjZFyhg1aIy4vs+xsOgAK5fiOIt2NdiszG09ZHSOmdGW3GYNJAI6EjYBwdsXQdgcP9xVhtL/AMr4r/8ARy/9pT62XXbrr7U2wW0lftJSVs1eIgYZGtYI224gkqRtfiGP0UVLFgNGZnTvLZJg3NuuFtPedT1Kj+yMf8KxH/Xb/wBq2xvaXE5tvqfZ2nqDRUjZWNkfGOfJmaHHU8ONtFN/GbbuH+rdT0ftZtJiGyGKUGSc1dNO072OYC+hFyCLWNrrsnTsZTGoebRhmcnqFrrzH7VoY4sTwtjc2sbr5nF35h1r0mWWmp8MMlW9rKdkI3jncA22t1Z7rOeM6Y39uU2Vx7EtsK6tndMaKipwGxxw2zFx4Ek9yraPE8a2nnr8BfiTqTEaG5gnhJY2Qh1jnt7lbbHbPVOBVFVPQPE2GVjQ6FsxtID0E2FrW9/BSdl9j34FiFXidZVNqayqJuWNytaCbm19eKk3dNXLCW2f9JW020TdlsDZUyt39S+0cbeAe+2pPUOJVfHXY3LsXJj7qtjKp0ZqI4WsG7awfl6zp0qs+1qnkfhdDUtuY4pi11ugkaE/BXuzeG4biGyWHOfTNkY+naHNLiQSNCDqnm2xnWM45l/KRsntCNpcFbWmMRStcWSsB0Dh0jsV0ouH0GH4c2Snw+CKBoIL2Ri2vapa1PTllq3w0i8kFstIfJBbqsudQhCyroKbzWL2G/RMPA9yXTeaxewPomdB7lpC6fWAd5W0jBJGWFzgHC12mxHvWlN5EDtKaggMwaljlklZJUtkltvHCofd1hYX1Umajp6gwGeMSGneJIy7UtcBa/zTkIbR6mijq3XklnbzcpbHK5oPuCqqTYzAqGoFTSUr4Jm3tJHK4HXjrdXqFNRqZWeJSH0cEtC+inaZoXsLHiU5i4HjclU+FbG4Zg73cklrBE83dTunJice1vT71frCahMrJpSYVslheC4hLW0G/jMv4ot6d38E/FdnMLxtzHYlA6fd3yAyGzb8bC/YrRCah2y3vZFJRRUMTYoHSbtjQxrXvLg0DQAXSMUwaixmAQV7Hyw8d2HkNJ67BTkKpu72hYbg9HhELYKISRwtvljMhLRfXgU2toYcQp3U9RnMT2lr2teWhwIsQbKQi6aN3e1bhWz+G4IXDDoXQNebuYHktce0FRsZ2SwnHaqOrqmSRVMfCeB+R5twuexXZWFNRe2Uu9qPEdjsJxajipq01Erojds7pSZe4uPR2J2LUNBDstVUdbVSsoxCRJO9xe8Drv09CtlAx3Cm43gtThzpN3v2WD7Xym9wU14WZXc3XnOCbD4tiuGR1NJjroaGQnctOcEgEi+UGw1BS6rD9pNhsUoZziLqmCeUNDWSOLX9bXNK7LZiHHsCw5mE12GtqIoLiKogmbq0m9iCR1qxqcJdjFfRVdfHuo6F5kigDg4uf0OceFh1D4rExmvDveW9vPmLOppoKqB9PUwsmhkFnMeLghVFHsnh+Gl4oKiupYnuzGGKpIZfu6FdlYW9PNLZ6Lggipot3CwNbe57T1k9JTEIVRpB5ILdaQeSC3Qc6hCFlXQU3msXsD6JnQUum81i9gfRMPA9y0hdP5H3lMS4PJe8piAQhCoEaIQoMXQsrBICARdaGRaGRZuUiyG5gjMoxl7VoZbLneWNTGpecILwoLp+1JfVdqz+eNTjtWmcHgsghVQqteKfHVX6V0x5JUuFichLZMHDimA3XSVzsZWEIQCEIQCEIQaQ+SC3WsPkwtkHOoQhZV0FN5rF7A+iYeB7kum81i9gfRMPArSFweSCYl0/kB3lMVAhCEAsLK1JsFAF1kiWYNGq1lmsqXF8SFJA6Qnhw715eXl6u3Hx9k2oxFkQu54aOslVsu0VK0kb9p7iuKrcSmqpSXyE9QGgSgzPrfivHlllfdezHjjsxtNSE+XClU+KR1Lc0bw8dYK8+ZSPnqo4Wk891vcusnfFg2F3jbq3QdpXDO2akrpOPH9LaaujYOc9re82Uflsb/wyNPc5ebYhJiFdUufLO8k9ANgPcoM09dRt0keB3rpOHK/5M/HH6etMnB1BB96kRzWIXjlJtNidJIC2cuaDwdqu+wDaFmKRgOIEoGoWsseTi830zOufp2EM/RdT4pQ5UMUqsIJV6eHm7PPycelqDcISon5gmr27eazQQhCqBCEINYvJhbLSHyYW6DnUIQsq6Cm81i9gfRMPA9yXTeaxewPomHge5aQqm8iB2lNSqbyPvKaqBCEKASpXWCaeCRMOas5elntX1Ellzu1FO+egzMuQ0hxV9VDj3KAJ43tMMwBb9F8jnysyfQ454efsge99gpkdA8jpK6CXB44pDJDZzDwtqstga3TLZcry7enGRT0dG6lr4JnfhDw0+/RX2M0e+pg1uoJDgkzU4kiLOBPA9R6Ct48RtGyCssxx0D+DSepc8rb5WyzyopsIysLmcVS18P3T2vGoGi7KcWa50ZDgONuhVklDDJ/iqwiOJnWbXXbDksvlbjLHG0dNTVtPJE4BkrDpokU8tTg1c2RpPNPxTq94hxqYwNyMe7mtVg2hNZBdwubdS9ty1PPqvL1369x2+EYrFiVE2ojNj+ZvUryCS4BB4rgtkqR1JVVQc45SzgV1uF1G9Bbe9jZeXGdc/HprPzj5dJTPUwG4VfTX0U9vBfWw9PnZsoQhbYCysLKBcPkgt1pB5IJiDnEIQsq6Cm81i9gfRM6Cl03msXsD6JnQe5aQun8l7ymJcA+696YqBCEKASpG3CasOFwpfSxVzx36FQ4ph9Q/76jeGzD8rjzXLqJo762UGWJfN5+P7evi5NOElxeejlLJWyUc44te27HfyPuUF21uKQSffUNNUsH5onlp+a7urooKqIw1ETZWO4tcLrmMQ2Gp5LuoKmSld+g85n9V5p038o9Nyt9K7+/lGB97h1Ux37cpH1VbUbXcrmZu4HGIEh8T2fjaevXiLLSu2Xx6lJ+4jnYPzMPH3KolocSYbPpHNXpw4+H6/wDWLnnEqqppIJxiWDVL2MccwAdZzT1Jg2jZVzMfjMUu+ibaOWHgO0tJsT3KFSRYjHJ93GQD+JpGhVk7BqqpZmbA1x6W3C3es8ZJO184kU8FFU1pnOLUz8xvZ+Zjh33FvmumircHo4RvK+A2H5DmPwC5ptBLRutJhev7o8ylxSVGXLHTsiB4hkQasZ49vvw1MritG4tFLIeQxubDxdI4WLz/AEXRbOMcWZyPxG65rD6CWokAy2bfgu+wqh3ETW21W8OOT0458lq1pm9imtGiVDHlCcOK92M1Hkyu2ELJWFpkIWUIFU/kWpqXDpEFug51CELKugpvNYvYH0TDwS6bzWL2G/RMP4T3LSFweRHemJVNrA0pqAQhCAQUIQaObfoUeSHsUtaloKzljMmplpWSQ9iQ6HsVs+IHoSXQdi8ef9PK7Y8qqfDfoUd9I11+aD7lcOg04LQ0/YvNl/TO05tKCTC4ZOMY+CiSbOwyXs5zfeup5NfoRyXsSf0+Tf5o452ymY3bO9Op9lWh13OJ9y65tL2JzKYDiF6cOGz245csqnocIjp7Wb8ldQwBgCayMN6Eyy9WOGnnyy2wBZZQhdGB0LCyjsQCEIQaQ+TC2WsXkwtkHOoQhZV0FN5rF7A+iZ0FLpvNYvYH0TOgrSFUvke4lNSqYWh95TUAhCiQYnSVDoWxyEmdr3R3aRcNIDj8x8UEtCVDUxTyPjjJLowMwtwvwTSbAnqQCwobcYoZKamqWTEx1cm7hs03c65Fre4/BTbIMIICDoLk6BA+qDXICsbsdSVy6AUktUS4RRFwcSD+U2NuvX4pkNRHO57WE5o7BzSLEXFwpqKzux1LIjC3slPnjZUx05vvJWuc2w6G2vf4hNQb5As2sjoS6apiq4BPBIHxkkBw4GxsfmFQxCDoL9SiR4pSzMpnsc4tqnFsPNPOtck92nFBLQsrCIwshAIdcjXWyOCAQhCBcPkwmJcHkgt0HOoQhZV0FN5rF7A+iZ0JdN5rF7A+iZ0FaQun8j70xLg8l70xFaSh5hkERAkLSG34A20VdRYO+mqaaWSRr209NuQAOJJBJ7tArRCConw+RvKJnzASzRyNZlcRmeb5fg0NHuVlHEY4Q0AFzrF5J4npTCAbEgG3C44LKClpcEqaM0zGzRvjpmzPZmvfevcS08OADnD3qQzD6nNeSVusrS+ziSYw3h3l1z3KyQhtXHDpXB132zzBzgHnmxttZo78ov3lamixDLHaWMuzOM13GzxrlA001Iv3KyQibQKrDnzYbT0Ebmhkbot4STq1hBsO+1vetnUB5VLJHlax7Q4am+8/Uevg34KahBTOpKtlQyHfCV0rQ97S4gAMba/veQSnHDasOaWzg6RMcbkEsbfN0aXJ+Ss7C97a8LoRdlPjfut3HYNDdLuPHo16lXR4TURUUcDJGNdT05ZEWk23h1LiO8C3eVbIQ2h1NJK7CqimpXCKaaNzQ9zicpItf3KI/CKptbv6WaKNsVFyenaSea8kXcfcGhW6EFO6Cc1rqdljK4OmPPORotkYD83d4KIKSoqpWVUU4LIZCGEkneBrcoB/+7MT7lcWF72F0AACwFh1BDauGH1Ih3ZlzFsIjjcXHmm1nHv1upVLDydroWstG22VxcSXaak3T0dqIEIQgXB5ILdaU/kQmFBziEIWVdBTeaxewPomdCXTeaxewPomdC0FU2sAPampVL5uO9NQc/UVtY+LEp4Z3hslQ2jo7AWjfcMLvET7grKPE6fdts58jRJud4R+J40P0PwUoU8IAAiZYOzAZeB6+9Y5LT2I3DLF2YjLpfrQV1Ricr3RTU7CIWRulcL6yX0jaPaOvwWwxN0ddOagFkEUX5TpdoBefddoHvU8UtOG5RCwNAAAy8AOHwWXU0D2lroWFpBBBb0HU/FBF/tJkcU5cyVxpm3l0F2nLmy9psR8VIfVMjiD3ggucGBuhJceAWxghL3PMTczrFxtxtw+gRyeLW7GuzPzm44u4XQQf7bgMbHMhleZBma0AXIz5QfedR2LYVDq3EIWU0mWGLM+Ui33n5QO6+bwqY2nhaGhsLAG2As3hbgsshiicXMja0kWJAt03/mUFJLiEs1fUvhqnRwR1MVI0AXGcEF5t03BDeyynuxMSMhdTMBEzuY55sHMFy4juA+YUttPAx2ZkLGm5Nw0cTxPesCmgbltCwZb5dOF+KCFBjMckT3vbYsj3zsvBsZuWk9they1xLEpoqCmfBGWSVk8cLC/8gfxce4X96nClpx/8hn4Qz8P5eruW742SNyvaHC97EdKComrqhtZW0tO9zmxsiibI7W0zza4PTYEErV1XNFgtbiLJZJHAyMp2Ode5Byj4uHzVlLSyPc0RvjZGx4e1uTp7dfemR00LKdkGRrmMtYEX160EUTcl3UU80hkLC5+Yg81nF579PiFkYtBujJIx8YDspDrac3MfcApb4YpHZnxtccpbci/NPEdyw+mp5Glr4WOBNyCOJtb6IIzMTYZI43RSMc8DMDbmEtLrHtsL+9DsSjApyY5GicF4cQOa0C5J6hw+Kl7qLNm3bc173t02t9NFqKeBrWtETLNBAFuA6kECoxMzwmKlu2V72RtJPAnnHuIZcopK95lJcXTCre91MGkWDG2Fvfq73qe2mgbbLCwWN9G9NrX+C0jpGsla8sjDYgRC1rbZAQL/RA9CLoRGkGkYW5WkPkwtkHOoQhZV0FN5rF7A+iZbRLpvNYvYH0TOgrQVTC0PvTCQ0XJsFpAPuvel4hVjD8OqKwsziCMvLQbXsEDs7P1BG8Z+oJfKbU0ExaBvS3mlwFr9/HuQ2tpHgllVC4Ntch4Nrmw+agZnZ+oI3jP1BRKTFaephD3vZC50skbWOeLuyvLLjvI+aMRxIYdJRMdEZOV1AgBBtkJBNz8EXVS96z9QRvGfqCj4pXHDcPmrNw6ZsAzPa02IaOJ9w19yVSYtHVVdTSiPJJA5uUF3lGOAIeOziPciaTd4z9QRvGfqCTJXQhmaKSKXntYQJALXNv66dKy2upXtDm1EeUkgEutcg2Pz0Q0bvGfqCxvGfqCw6ohZK2J80bZHC4aXalaCupMpdyuHKLXdvBYXNh8Shozex/rCN5H+oKEzFXy4RPXRUrpHQuka2FrtZCxxboe2yVDj0VRUYdFHES2vhfKH5tI8oFwe3X5Iuqst4z9QRvGfqCXy2l3e8NVDk/VvBbhf6arWSvpmMcRPE54bcN3gF9L+5E0dvGfqCN7H+oLVlTE8tbvGB7gOaHgnUX+ijRYkaiatjghLuRyCJxLrZ35Q4gdwcENJe9j/UEb2P8AUFDxPF4MOoamcOZLJTszuhDwHEafDiPiEQYvTyGpE72U4p5jEC94GazGuv8A7vkhqpm8Z+oI3jP1BRqzE6elp5niWOSSFjnGIPFzYXI/860xldTPjD+URDoPPGhtcj4Iapwc1x0N1laMqIZHmNkzHvbxa1wJHuTFQuLyYW54LSHyYW5RHOIQhZV0FN5rD7Dfom9CVTeaxew36JnWtDSAfde9LrqRlfQz0cji1kzCxxbxsepb0+sITHAOFjf3GyCFJhgkMWeokLITGWMsLAsNwfeokezNLHktLJzMhHAateXgnr1Ktt0z93iKN0z93iKi7qsfgEbzF/iZA2OUy5bCxcZd59dO5NqsHZWYhDVTVMpbDKyZkX5WuaHDTvza9ynbtv7vEUbtv7vEVdG60EGaldTzuM4e0teXADMD0WHZoodHgdLQ1UFTG6R0sNNyYOe6+Zt7gnrI1+JU/I393iP9Ubtv7vEUTdVkez8TWkPqpZOexxc61yWPLh9UyPBKeN4cTvAA5uWRocCC7Nw71P3bP3eIrG6Z+7xFTS7qJVYU2qro6p08gMeXKz8twTr77/IKL/dml3bWb2XmiO3D8j3PF+vVxVrum/u8RWd2393iKahukU1C2kpzDG9xBldJcjpc4uP1UKLZylgkhfBJLFuRMGWdw3ti74WFupWe7b+7xFG7Z+7xFDdUFVs/K2NsEMgkbKSZZJYw+33eThccRx16Vu3B6mWtlfJumxyN3bw2KxDTGGlzXX46AWtwCvN2393iKzu29bvEU0vaodNhNPS1UlQznPkLCcwBsWtygjq0S6jBIKiGth3kkcdc4PmDDrmsBcHo0aFP3bP3eIo3bP3eIppndVVXs5BXS1D5qiY7+J0RGmjXFp08IRV7NwVcc8bqmZjKh73yNbaxLmBvyDQrXdt/d4ijds7fEU0vaqKLBqmWuqjNu2wzuka4COzg1wsHB17Emzb6KW3Z6lZV8qDnF+9dJldYt5zGsIt1WaFZbtvW7xFG6Z+7xFNHalUtFHSOlLNd7IXm44XsLDs0CesNYGm4J95JWVU9tIfJhbpdP5IJhRHOIQhZV0FN5rF7Dfom9CVTeaxew36Jq0I7M9OAHEFqfxWHtztLT0rTk4/W75KBluxFj1JXJx6R3yRuB+t3yVDbdiErk/8AmO+SNx/mO+SBtuxFkrcf5jvkjcfvd8kDUJW4/e75I3A9I75IG2QlcnHpHfJG4/zH/JA2yErk/wDmO+SNz/mO+SBiylbj/Md8kbgekd8lENsUWPUlbgekd8kcn/zHfJUNssJe4HpHfJG4H63fJA2ywl7gfrd8kbgekd8kDEuR7g7I3ielG4HpHfJZZEGEm5J7UGYmFkYaeIWyEIrnEIQsjoKbzWL2B9E1c8KiZoAE0gA4AOKzymf08njKo6BBXP8AKZ/TyeMo5TP6eTxlUX6FQcpn9PJ4yjlM/p5PGUF+hUHKZ/TyeMo5TP6eTxlQX6FQcpn9PJ4yjlM/p5PGVRfoXP8AKZ/TyeIo5TP6aTxFB0CwqDlM/ppPEUcpn9NJ4ig6C6Lrn+Uz+mk8RRymf00niKC/QqDlM/ppPEUcpn9NJ4igv0Kg5TP6aTxFHKZ/TSeIoi/QqDlM/p5PGUcpn9NJ4igv0Kg5TP6aTxFHKZ/TSeIoL9CoOUz+mk8RRymf08niKC/QqDlM/ppPEUcpn9NJ4iiloQhZ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data:image/jpeg;base64,/9j/4AAQSkZJRgABAQAAAQABAAD/2wBDAAoHBwgHBgoICAgLCgoLDhgQDg0NDh0VFhEYIx8lJCIfIiEmKzcvJik0KSEiMEExNDk7Pj4+JS5ESUM8SDc9Pjv/2wBDAQoLCw4NDhwQEBw7KCIoOzs7Ozs7Ozs7Ozs7Ozs7Ozs7Ozs7Ozs7Ozs7Ozs7Ozs7Ozs7Ozs7Ozs7Ozs7Ozs7Ozv/wAARCAFaAOEDASIAAhEBAxEB/8QAGwAAAgIDAQAAAAAAAAAAAAAAAAMEBQECBgf/xABMEAABAwIDAwcJBgMGBQIHAAABAAIDBBEFEiEGEzEUIkFRYXGSMzRTVHKBkaGxByMyQlJik8HRFRYkY3OiJTZEsvAX8TdDdIKzwtL/xAAZAQEBAQEBAQAAAAAAAAAAAAAAAQIDBAX/xAAoEQEBAAICAgICAQMFAAAAAAAAAQIRAxIhMSJBE1FhBDJCIzNxgbH/2gAMAwEAAhEDEQA/ALupqZ21UzWzyAB7gAHnrSeVVPrEvjKzV+eTf6jvqnNoOUNa6lcZMz3NAfZvAN1/3L5d7W3T3TWkc1dVfSol8ZWOWVPrEvjKkxYZJPSuma4XEecN7LkH5Albx4LM6sFPISwPDzG7TnFv0V1mbxQjWVPrM3jKOWVQ/wCpl8ZUpuB1+du8gLWE845hoOlbw4NJNVzUxcWvhka06flJOvu0+KazTeKFyyq9Zm8ZRyyq9Zl8ZUk4PWEksjBYScrnOAvrYLSfC6mGEykNLWg5zmFgb2t28FNZr8STWVXrM3jKwayq9Zm8ZUibC5Y6iSGO8m6BLnGwFgASR8VvNgs4m3dMDMA27ibC3OLf5JrM3iicsqvWZv4hWDWVXrM3jKlyYLVMhZKwNe0tJecwAaQSCL/BK/sur3skWRpfFbPZw0ubBNZnxJ5ZVeszfxCjllV61N/EKktwuUZd/wDdl0zYgBrx6VqMKnle5sAz5XvbrYXDbf1TWZ8UfllV61N/EKOW1Z/6qb+IU6ow2enDnOacsTWumOnMubW7dVIq8FfCWCBzpc0ZkuQBzRx+Vj71euZ8UM1lV6zN/EKxyyq9Zm/iFSJ8JqYIny6OjjvmJIBFnEfHToQ/Bq9gaTECHC4s4f8AnQprM+KPyyq9Zm/iFHLKr1mb+IVIr8JmpHSEc6JmXnkgE3F+C0bhVY6RzN2LtLQbuA1IuB8NU1mfEnltV6zN/EKOW1XrM38QqScDrxHvDE0NzZfxjje31WWYRMxzhUcwZczcpBvqP6q6zN4o3Lar1mb+IUctqvWZvGVJkwWqaM0bc7ObqSAdTotocEqZ4py0AyRPEYAcLE9OvYCmsz4onLar1mbxlHLav1mbxlSX4TNkj3VnEgZyXADMeACW/CqyOJ0r2NDGgknMOhNZnxK5bVesy+MrPLasf9TL4ypH9kysoXVEwLS7JuWgjnZj0qJPDJTTOhlGV7TYi6l7T2TrXXIQhfSeJzNX55P/AKjvqtGTzRgCOV7QNQA4i3X9At6vzyf/AFHfVJXzL7r3T0YyaoFoopZedoGtcdb9HzTMuJbwOzVOduYZsxuOvVIY50cjZGaOYQ4HqIT5MTq5G5ZHhwJJN28Sf/ZXGz7T/g2OmxV80cTnVMYc7IHOcbDvS424nM/exOqXuOmdriSbdqBi1aJA/eahxcOb0k3PzWKfFKulYGQvDQCSObdXeP8AKeTop8Wiu1hmk1aedc200GvePko801RMJRNUODwQNyb8493/AJxW39q1gvZ41IP4er/2CjTTPmkMj7Bx1JAtcpll48EibRU1bVuka2pkie1mrXF13N6voPemRtxCFm/ZXPLRwBc6ztHH/wDU+9QYKyoppd7DM5ryLXv0Xvb5LYYhUCBsJLSxosAW9/8A/RVxuM/ZZTpI8Ule+Mb94uRZtw3jrp3pb3VkEb5HzyseZMr2FxuSNblMGNVzeD2g3J0YOJNyo81ZLUB28DSXvL3OtxJFv5KWz6pqpc9FiTIoXtmlnbI0SjI5xymwIv26pTo8WjdzhVNINrXN7lY/tWs3Qi3n3YAGXLppa30Cy/Ga6R+d0ozdYaFd4/yeS5m4i2F++kl3dhna6TtsLjvCxG3ETHvI+UZC06tJALen3LQ1kxYWENLXaEFvaT/NMZilWyBsLXtDGsLAMo4Hip437q+T5qLFBCzO6aUSlzXMDi6xBOh+ZS/+KNOXPVA5b2zn8KyzGq9rQ1soADi7Ro4m9z8ylcvqTK6Xec97A0m3EAWV3j/JqpclNUPqH0suIudupGsBcXEFx4W99/gokproXOkkkmFnhpeXHU20+S1dWTue55dznyCQm35hwPzK2lrqiYNEhDsjg4c3ptZTcpJUmWPEqOZoZUSThjs2hcW3zdIPHUJMzcQjLHPkmLpSbAE3vfh8lqMRqgcweBrwDRbXiO4rV2IVT3RudIS6J2ZhtwKts+tppIp+Wl8f+Lka9xIa0uJvlF7/ANFq5mIF5dHNJeQhz8ryBmOgvrqdPkkvrJDJHJGDG6Ntgb31N7n5rDauoa2NrXG0ZBaLdRJ/mU3F033WIAAgz/huCHG1gL/z+aVK+qY4xyyyA21a556etOOI1hiERfzA3LbKNRp/QKPNLJUSmSW5cemyzb+iM8onAAE0lhawzHS3D4LR73yPL5Xl7jxc43JWLdhWbE9B+Cz5Xw7FCEL6jwrynp4HU0RMEZJYCSWDXRMNLT2P+Hi8ARTeaxew36Jh4HuV1ER6ang3I+4i4n8gTOT0/q8XgCxTeS95TU1FpfJ6f1eLwBHJ6f1eLwBMQrqIXyen9Xi8ARyan9Xi8ATEJqGyuS03q8XgCzyWn9Xi8ATEKahsrk1P6vF4Ajk1P6vF4AmKvxDGqbDa6iopYppJq5zmxCJoPC173Og1TUWbvpM5PT+rxeAI5NT+rxeAKs/vNQf3jGAbuflpbm/CMtrX436gn02Mw1VXX0rKeeOagsZBK0AOBBILT0jQqeF1kmcmpvV4vAEclpvV4vAFDwLGoMfwtuIU0ckcbnuaGyWvobdCsFdRLuXVL5NT+rxeAI5NT+gi8ATChNRNl8ng9BF4Ajk8HoIvAExCagXyanv5CLwBHJ4PQReAJiFdQ2XyeD0EfgCzuIPQx+ALdCahtpuIfQx+ELG5h9DH4QmFYU1AmGGHdj7lnhCZuYvRR+ELEHkgt1dRd1zqEIWR0FN5rF7DfomdBS6bzWH2G/RMPStIXT+S95TEuDyXvKYqBCEIBCEIBYWUFQYSn0kEtXFVPjDpoWubG4/lva9vgE1F7aoOAP8A8aWH/JP/AOMrt5qeJnKqlrAJZIcj3dYbmt/3Fc1/d/E//UIbQbpnJBGW5c/3n4COHDj2rqZw51NI1rSXOYQB2kLE9O3Jd2a/Tg9lsblwP7PGV7aMzwU8z99z8psX25vWdexdTi20dJhGBR4tIyR7Jg3cxttmeXC4CooNmcVi+zmbZ90UfLJCbEP5mrw7j3dim45s5V4tsnRUMRZHWUYjc0SHmlzRYjToKTci5dLlu/tObtDusYocLrIAyauh3jDG7M1jgLlp/kVcqHRy1M0URnoeTyho3hcWkA9OUgm/yUxajllodKEIVZCEI6UAi6CVhALKwsoFQeRCYtIPJBboOdQhCyroKbzWL2G/RMPA9yXTH/Cxew36Jh4HuWkaQ+SHeVulweSHeUxUCEIQCEKvGO4bJiD8PgqBUVbBd8UIzFo7TwCiyWrDpQeKrqrHsMoamKmrqkUss3k2yggO7jwVghqwIQhECEIQCEIQZWEKunx7DoKuopTPnmpo97Oxgvum2vclFkt9LBCjYdiVHi1CytoZhNA+4DgLag2OikolmmenVHTZCLoBYWVhALKwhBrD5ILdaReTC2VHOoQhYV0FN5rF7A+iYdAe5LpvNYvYb9Ew/hPctIXB5Ed5TEun8iO8pioEBCEHKfaLjUmE7OGOnkMc9W7dtc02Ib+Y37vqtPs0w6Gk2VjrGsAmrHuc9/SQHED+fxUH7V6J8uDUlW3VsEuV/ZmGh+IVzsA8P2Jw+35Q8HxuXP8Ayr0XU4fH7TdpsDix7BpaV7RvWfeQO4ZZANFaAhkQzEANbqT0LE0rIIXzyOysjaXOd1AalVW1E2HjZup/tKsfS00zQ0yR/j11sB09y168uM3dRYMrqSTLkq4XZzZlpAcx6h1p68y2xp4cN2BweKhbOyKKcOiklAbJqHG9hw4rt8WixGt2SmjoX2r5acZXB2XXS+vR0ptq8epLtY8qpub/AIiLnGzTnGp6gmrzXD9r6SSjpNn9ocKlohDu2Mm6A9hFiQRpqOOqtvtMxuqw3Bqamo5HROrXuBlYbENAGgPbdTtNbX8V7TH9uvbV0ryA2picXOyizwbnq701cfWYDWVmw9FhuG00cNRGyKSOYyhuV4sS64F7nX4rqMPZUsw6nZWODqlsbRK5puC4DU3VlYuMn2dJKyGN0kjmta0Xu42C87+zY09ZLj7qwskFTI0PEhHPBL7jXjxXoNS1rqSbO0OaGE2Iv0Lz/wCyiKORuLvdG1xEsdiRe34lL/dHXD/byruaSjw/A6BtPTMipKVhNgTYAk9ZUhk8Mr3MjlY9zfxNa4EjvC4HEKybGftTgwmoceRUL2vZF0OcGB1yOnUrH2hVk2A7S4XjFE8smcwslaDYSNB4Hr4p28H4rbJb5vl6BJNFCLyysjB6XuAWjqulaGF9TC0SfgJkAzd3Wuc+0gA7FVT7ah8dj0jnhVuGbI0m0exGDConkikibnbIwAuAuearvzpiYTr2td0hCFXMLKwsoFw+TC3WkPkgt1RzqEIWFdBTebRewPomHge5LpvNYvYH0TOg9y0hVMfuR3lNSqYfcjvKaVQIQhBHr6GmxOhloquISQzNyuaf5dRVFs/gWJbL72khlFfh8js0bSQx8J6eOhB7xwXSoWbPO2plZNOd2ioMax6iOHUYZQwSaTSySXc5vS0BvX13Wu2ezEm0uCRUlPM2OaneHszfhdzSLdnHiukusJrazOzWvpxu0Gz2PbS7LwUtSympqymeHBjZMzZLC17200KvqinxWo2ebDC6KlxFrWZSHZmNII6engVaITR3tmnO7QYFU7UUVJS1UEVNkkbJLJmzltuIb38NVJ2i2aptocHbh737gxEGGUNuWEC30VyhNQ75TWvpS4PFjlFQQ4fVQ00m4YI21TZTzgBYEtte9u1XDGubG1r353Aauta5WyFYzbsupY+Smkjjy5ntLRmNhquc2O2Xq9l21bJZ4ahtS9rszbgttfs14rp+CFNedrMrJY5nFdlZJNpqbaPDZWMqo3DfQv0EzQLceg20WmLbKz7R7QUtdiTmw0NI0BtNfM6Q3uSTwA4fBdQsqdYv5MlPtVg0+0GBy4bBLHEZXNJkffSxB4DuTdnsNnwfBabDp3xyGnZlEjCedqTw6OKsllXXnadr16sIQhVkLKwsoFU/kgmpVP5EJiDnUIQsq6Cm81i9gfRMPApdN5rF7A+iYeBWkLg8kO8phIAJJsALknoS4PJDvKYqIwxLDycorqa/VvW3+qkMe2RoexzXNPAtNwV5z9oWCMqYa/FIWBstJLGH2/MwsaPkdVL+yrFeUYVU4Y9130rw9lzxa6/0I+ax286drxTp3ld4SAC4mwHEnoUY4jQZrcupr9W9b/VJxa01M2iuL1bt25vXHxf/ALb/ABXlGwEbTt1E0t5rd7YHuKXLV0YcXbG3fp7IyRkrA+N7XsPBzTcFZWQABYWAWLLTiEIQgELKwgEIUfEKZ1Zh1TSMlMTp4nRiQcWki10U8EEXBBHYULnNi9mqzZqjqYqysFS6aQOaGklrQO/pK6NSGUkvi7CEIVQIQs2QYQhZQYQhCDSHyQW61i8mFsg51CELKugpvNYvYH0TDwPcl03msXsD6Jh4HuW0Lh8kO8piXB5Id5TFBV8kjr5cZo5vJz2jd3GMBeV7KVMmzG3TaacEAymlkB6ibA/GxXrNE4HFsTbfVr4z/sC8/wDtKwOU7RYfV0gOevIh0HCQEAfG/wAljOeq9XDlN3C/cegxN5RiNRVOYMsDTDE7r6XH46e5eU/Z7/z3H3Sr1qjpjQ4VHTukMj44vvJDxe613OPebn3ryX7O9duYz+2RTL+6HD/Zm9jcSGOLRcgXA61yuAT7SYy6vnxQS4YI+ZBExgAB69b36FbbTYtJgez9ViEMYkljbZgPAE6AnsVRsdPU4xs3JieJ10lTLK54y5srYwOiwt3+9at86csZ8bWuwW1lTtJTVENc1vKaaxzsFg9p6+1a7ebTYlsy2kkojE7lJeCJGXy2t/VUn2RNG8xN/TZg+ZTfte8hhXtS/Rqzv4bdemP5+uvC2xvG9oYMHwzEsNp2ScpLM8IjuSHNBuT0AlTtrsZr8D2dGJU4jE12NdE9uYAnjqrfCnZsGoXDgaaM/wC0LnftM/5Ml/14/qtZerXPHVzmOkdu0WPV2whxqjZFyhg1aIy4vs+xsOgAK5fiOIt2NdiszG09ZHSOmdGW3GYNJAI6EjYBwdsXQdgcP9xVhtL/AMr4r/8ARy/9pT62XXbrr7U2wW0lftJSVs1eIgYZGtYI224gkqRtfiGP0UVLFgNGZnTvLZJg3NuuFtPedT1Kj+yMf8KxH/Xb/wBq2xvaXE5tvqfZ2nqDRUjZWNkfGOfJmaHHU8ONtFN/GbbuH+rdT0ftZtJiGyGKUGSc1dNO072OYC+hFyCLWNrrsnTsZTGoebRhmcnqFrrzH7VoY4sTwtjc2sbr5nF35h1r0mWWmp8MMlW9rKdkI3jncA22t1Z7rOeM6Y39uU2Vx7EtsK6tndMaKipwGxxw2zFx4Ek9yraPE8a2nnr8BfiTqTEaG5gnhJY2Qh1jnt7lbbHbPVOBVFVPQPE2GVjQ6FsxtID0E2FrW9/BSdl9j34FiFXidZVNqayqJuWNytaCbm19eKk3dNXLCW2f9JW020TdlsDZUyt39S+0cbeAe+2pPUOJVfHXY3LsXJj7qtjKp0ZqI4WsG7awfl6zp0qs+1qnkfhdDUtuY4pi11ugkaE/BXuzeG4biGyWHOfTNkY+naHNLiQSNCDqnm2xnWM45l/KRsntCNpcFbWmMRStcWSsB0Dh0jsV0ouH0GH4c2Snw+CKBoIL2Ri2vapa1PTllq3w0i8kFstIfJBbqsudQhCyroKbzWL2G/RMPA9yXTeaxewPomdB7lpC6fWAd5W0jBJGWFzgHC12mxHvWlN5EDtKaggMwaljlklZJUtkltvHCofd1hYX1Umajp6gwGeMSGneJIy7UtcBa/zTkIbR6mijq3XklnbzcpbHK5oPuCqqTYzAqGoFTSUr4Jm3tJHK4HXjrdXqFNRqZWeJSH0cEtC+inaZoXsLHiU5i4HjclU+FbG4Zg73cklrBE83dTunJice1vT71frCahMrJpSYVslheC4hLW0G/jMv4ot6d38E/FdnMLxtzHYlA6fd3yAyGzb8bC/YrRCah2y3vZFJRRUMTYoHSbtjQxrXvLg0DQAXSMUwaixmAQV7Hyw8d2HkNJ67BTkKpu72hYbg9HhELYKISRwtvljMhLRfXgU2toYcQp3U9RnMT2lr2teWhwIsQbKQi6aN3e1bhWz+G4IXDDoXQNebuYHktce0FRsZ2SwnHaqOrqmSRVMfCeB+R5twuexXZWFNRe2Uu9qPEdjsJxajipq01Erojds7pSZe4uPR2J2LUNBDstVUdbVSsoxCRJO9xe8Drv09CtlAx3Cm43gtThzpN3v2WD7Xym9wU14WZXc3XnOCbD4tiuGR1NJjroaGQnctOcEgEi+UGw1BS6rD9pNhsUoZziLqmCeUNDWSOLX9bXNK7LZiHHsCw5mE12GtqIoLiKogmbq0m9iCR1qxqcJdjFfRVdfHuo6F5kigDg4uf0OceFh1D4rExmvDveW9vPmLOppoKqB9PUwsmhkFnMeLghVFHsnh+Gl4oKiupYnuzGGKpIZfu6FdlYW9PNLZ6Lggipot3CwNbe57T1k9JTEIVRpB5ILdaQeSC3Qc6hCFlXQU3msXsD6JnQUum81i9gfRMPA9y0hdP5H3lMS4PJe8piAQhCoEaIQoMXQsrBICARdaGRaGRZuUiyG5gjMoxl7VoZbLneWNTGpecILwoLp+1JfVdqz+eNTjtWmcHgsghVQqteKfHVX6V0x5JUuFichLZMHDimA3XSVzsZWEIQCEIQCEIQaQ+SC3WsPkwtkHOoQhZV0FN5rF7A+iYeB7kum81i9gfRMPArSFweSCYl0/kB3lMVAhCEAsLK1JsFAF1kiWYNGq1lmsqXF8SFJA6Qnhw715eXl6u3Hx9k2oxFkQu54aOslVsu0VK0kb9p7iuKrcSmqpSXyE9QGgSgzPrfivHlllfdezHjjsxtNSE+XClU+KR1Lc0bw8dYK8+ZSPnqo4Wk891vcusnfFg2F3jbq3QdpXDO2akrpOPH9LaaujYOc9re82Uflsb/wyNPc5ebYhJiFdUufLO8k9ANgPcoM09dRt0keB3rpOHK/5M/HH6etMnB1BB96kRzWIXjlJtNidJIC2cuaDwdqu+wDaFmKRgOIEoGoWsseTi830zOufp2EM/RdT4pQ5UMUqsIJV6eHm7PPycelqDcISon5gmr27eazQQhCqBCEINYvJhbLSHyYW6DnUIQsq6Cm81i9gfRMPA9yXTeaxewPomHge5aQqm8iB2lNSqbyPvKaqBCEKASpXWCaeCRMOas5elntX1Ellzu1FO+egzMuQ0hxV9VDj3KAJ43tMMwBb9F8jnysyfQ454efsge99gpkdA8jpK6CXB44pDJDZzDwtqstga3TLZcry7enGRT0dG6lr4JnfhDw0+/RX2M0e+pg1uoJDgkzU4kiLOBPA9R6Ct48RtGyCssxx0D+DSepc8rb5WyzyopsIysLmcVS18P3T2vGoGi7KcWa50ZDgONuhVklDDJ/iqwiOJnWbXXbDksvlbjLHG0dNTVtPJE4BkrDpokU8tTg1c2RpPNPxTq94hxqYwNyMe7mtVg2hNZBdwubdS9ty1PPqvL1369x2+EYrFiVE2ojNj+ZvUryCS4BB4rgtkqR1JVVQc45SzgV1uF1G9Bbe9jZeXGdc/HprPzj5dJTPUwG4VfTX0U9vBfWw9PnZsoQhbYCysLKBcPkgt1pB5IJiDnEIQsq6Cm81i9gfRM6Cl03msXsD6JnQe5aQun8l7ymJcA+696YqBCEKASpG3CasOFwpfSxVzx36FQ4ph9Q/76jeGzD8rjzXLqJo762UGWJfN5+P7evi5NOElxeejlLJWyUc44te27HfyPuUF21uKQSffUNNUsH5onlp+a7urooKqIw1ETZWO4tcLrmMQ2Gp5LuoKmSld+g85n9V5p038o9Nyt9K7+/lGB97h1Ux37cpH1VbUbXcrmZu4HGIEh8T2fjaevXiLLSu2Xx6lJ+4jnYPzMPH3KolocSYbPpHNXpw4+H6/wDWLnnEqqppIJxiWDVL2MccwAdZzT1Jg2jZVzMfjMUu+ibaOWHgO0tJsT3KFSRYjHJ93GQD+JpGhVk7BqqpZmbA1x6W3C3es8ZJO184kU8FFU1pnOLUz8xvZ+Zjh33FvmumircHo4RvK+A2H5DmPwC5ptBLRutJhev7o8ylxSVGXLHTsiB4hkQasZ49vvw1MritG4tFLIeQxubDxdI4WLz/AEXRbOMcWZyPxG65rD6CWokAy2bfgu+wqh3ETW21W8OOT0458lq1pm9imtGiVDHlCcOK92M1Hkyu2ELJWFpkIWUIFU/kWpqXDpEFug51CELKugpvNYvYH0TDwS6bzWL2G/RMP4T3LSFweRHemJVNrA0pqAQhCAQUIQaObfoUeSHsUtaloKzljMmplpWSQ9iQ6HsVs+IHoSXQdi8ef9PK7Y8qqfDfoUd9I11+aD7lcOg04LQ0/YvNl/TO05tKCTC4ZOMY+CiSbOwyXs5zfeup5NfoRyXsSf0+Tf5o452ymY3bO9Op9lWh13OJ9y65tL2JzKYDiF6cOGz245csqnocIjp7Wb8ldQwBgCayMN6Eyy9WOGnnyy2wBZZQhdGB0LCyjsQCEIQaQ+TC2WsXkwtkHOoQhZV0FN5rF7A+iZ0FLpvNYvYH0TOgrSFUvke4lNSqYWh95TUAhCiQYnSVDoWxyEmdr3R3aRcNIDj8x8UEtCVDUxTyPjjJLowMwtwvwTSbAnqQCwobcYoZKamqWTEx1cm7hs03c65Fre4/BTbIMIICDoLk6BA+qDXICsbsdSVy6AUktUS4RRFwcSD+U2NuvX4pkNRHO57WE5o7BzSLEXFwpqKzux1LIjC3slPnjZUx05vvJWuc2w6G2vf4hNQb5As2sjoS6apiq4BPBIHxkkBw4GxsfmFQxCDoL9SiR4pSzMpnsc4tqnFsPNPOtck92nFBLQsrCIwshAIdcjXWyOCAQhCBcPkwmJcHkgt0HOoQhZV0FN5rF7A+iZ0JdN5rF7A+iZ0FaQun8j70xLg8l70xFaSh5hkERAkLSG34A20VdRYO+mqaaWSRr209NuQAOJJBJ7tArRCConw+RvKJnzASzRyNZlcRmeb5fg0NHuVlHEY4Q0AFzrF5J4npTCAbEgG3C44LKClpcEqaM0zGzRvjpmzPZmvfevcS08OADnD3qQzD6nNeSVusrS+ziSYw3h3l1z3KyQhtXHDpXB132zzBzgHnmxttZo78ov3lamixDLHaWMuzOM13GzxrlA001Iv3KyQibQKrDnzYbT0Ebmhkbot4STq1hBsO+1vetnUB5VLJHlax7Q4am+8/Uevg34KahBTOpKtlQyHfCV0rQ97S4gAMba/veQSnHDasOaWzg6RMcbkEsbfN0aXJ+Ss7C97a8LoRdlPjfut3HYNDdLuPHo16lXR4TURUUcDJGNdT05ZEWk23h1LiO8C3eVbIQ2h1NJK7CqimpXCKaaNzQ9zicpItf3KI/CKptbv6WaKNsVFyenaSea8kXcfcGhW6EFO6Cc1rqdljK4OmPPORotkYD83d4KIKSoqpWVUU4LIZCGEkneBrcoB/+7MT7lcWF72F0AACwFh1BDauGH1Ih3ZlzFsIjjcXHmm1nHv1upVLDydroWstG22VxcSXaak3T0dqIEIQgXB5ILdaU/kQmFBziEIWVdBTeaxewPomdCXTeaxewPomdC0FU2sAPampVL5uO9NQc/UVtY+LEp4Z3hslQ2jo7AWjfcMLvET7grKPE6fdts58jRJud4R+J40P0PwUoU8IAAiZYOzAZeB6+9Y5LT2I3DLF2YjLpfrQV1Ricr3RTU7CIWRulcL6yX0jaPaOvwWwxN0ddOagFkEUX5TpdoBefddoHvU8UtOG5RCwNAAAy8AOHwWXU0D2lroWFpBBBb0HU/FBF/tJkcU5cyVxpm3l0F2nLmy9psR8VIfVMjiD3ggucGBuhJceAWxghL3PMTczrFxtxtw+gRyeLW7GuzPzm44u4XQQf7bgMbHMhleZBma0AXIz5QfedR2LYVDq3EIWU0mWGLM+Ui33n5QO6+bwqY2nhaGhsLAG2As3hbgsshiicXMja0kWJAt03/mUFJLiEs1fUvhqnRwR1MVI0AXGcEF5t03BDeyynuxMSMhdTMBEzuY55sHMFy4juA+YUttPAx2ZkLGm5Nw0cTxPesCmgbltCwZb5dOF+KCFBjMckT3vbYsj3zsvBsZuWk9they1xLEpoqCmfBGWSVk8cLC/8gfxce4X96nClpx/8hn4Qz8P5eruW742SNyvaHC97EdKComrqhtZW0tO9zmxsiibI7W0zza4PTYEErV1XNFgtbiLJZJHAyMp2Ode5Byj4uHzVlLSyPc0RvjZGx4e1uTp7dfemR00LKdkGRrmMtYEX160EUTcl3UU80hkLC5+Yg81nF579PiFkYtBujJIx8YDspDrac3MfcApb4YpHZnxtccpbci/NPEdyw+mp5Glr4WOBNyCOJtb6IIzMTYZI43RSMc8DMDbmEtLrHtsL+9DsSjApyY5GicF4cQOa0C5J6hw+Kl7qLNm3bc173t02t9NFqKeBrWtETLNBAFuA6kECoxMzwmKlu2V72RtJPAnnHuIZcopK95lJcXTCre91MGkWDG2Fvfq73qe2mgbbLCwWN9G9NrX+C0jpGsla8sjDYgRC1rbZAQL/RA9CLoRGkGkYW5WkPkwtkHOoQhZV0FN5rF7A+iZbRLpvNYvYH0TOgrQVTC0PvTCQ0XJsFpAPuvel4hVjD8OqKwsziCMvLQbXsEDs7P1BG8Z+oJfKbU0ExaBvS3mlwFr9/HuQ2tpHgllVC4Ntch4Nrmw+agZnZ+oI3jP1BRKTFaephD3vZC50skbWOeLuyvLLjvI+aMRxIYdJRMdEZOV1AgBBtkJBNz8EXVS96z9QRvGfqCj4pXHDcPmrNw6ZsAzPa02IaOJ9w19yVSYtHVVdTSiPJJA5uUF3lGOAIeOziPciaTd4z9QRvGfqCTJXQhmaKSKXntYQJALXNv66dKy2upXtDm1EeUkgEutcg2Pz0Q0bvGfqCxvGfqCw6ohZK2J80bZHC4aXalaCupMpdyuHKLXdvBYXNh8Shozex/rCN5H+oKEzFXy4RPXRUrpHQuka2FrtZCxxboe2yVDj0VRUYdFHES2vhfKH5tI8oFwe3X5Iuqst4z9QRvGfqCXy2l3e8NVDk/VvBbhf6arWSvpmMcRPE54bcN3gF9L+5E0dvGfqCN7H+oLVlTE8tbvGB7gOaHgnUX+ijRYkaiatjghLuRyCJxLrZ35Q4gdwcENJe9j/UEb2P8AUFDxPF4MOoamcOZLJTszuhDwHEafDiPiEQYvTyGpE72U4p5jEC94GazGuv8A7vkhqpm8Z+oI3jP1BRqzE6elp5niWOSSFjnGIPFzYXI/860xldTPjD+URDoPPGhtcj4Iapwc1x0N1laMqIZHmNkzHvbxa1wJHuTFQuLyYW54LSHyYW5RHOIQhZV0FN5rD7Dfom9CVTeaxew36JnWtDSAfde9LrqRlfQz0cji1kzCxxbxsepb0+sITHAOFjf3GyCFJhgkMWeokLITGWMsLAsNwfeokezNLHktLJzMhHAateXgnr1Ktt0z93iKN0z93iKi7qsfgEbzF/iZA2OUy5bCxcZd59dO5NqsHZWYhDVTVMpbDKyZkX5WuaHDTvza9ynbtv7vEUbtv7vEVdG60EGaldTzuM4e0teXADMD0WHZoodHgdLQ1UFTG6R0sNNyYOe6+Zt7gnrI1+JU/I393iP9Ubtv7vEUTdVkez8TWkPqpZOexxc61yWPLh9UyPBKeN4cTvAA5uWRocCC7Nw71P3bP3eIrG6Z+7xFTS7qJVYU2qro6p08gMeXKz8twTr77/IKL/dml3bWb2XmiO3D8j3PF+vVxVrum/u8RWd2393iKahukU1C2kpzDG9xBldJcjpc4uP1UKLZylgkhfBJLFuRMGWdw3ti74WFupWe7b+7xFG7Z+7xFDdUFVs/K2NsEMgkbKSZZJYw+33eThccRx16Vu3B6mWtlfJumxyN3bw2KxDTGGlzXX46AWtwCvN2393iKzu29bvEU0vaodNhNPS1UlQznPkLCcwBsWtygjq0S6jBIKiGth3kkcdc4PmDDrmsBcHo0aFP3bP3eIo3bP3eIppndVVXs5BXS1D5qiY7+J0RGmjXFp08IRV7NwVcc8bqmZjKh73yNbaxLmBvyDQrXdt/d4ijds7fEU0vaqKLBqmWuqjNu2wzuka4COzg1wsHB17Emzb6KW3Z6lZV8qDnF+9dJldYt5zGsIt1WaFZbtvW7xFG6Z+7xFNHalUtFHSOlLNd7IXm44XsLDs0CesNYGm4J95JWVU9tIfJhbpdP5IJhRHOIQhZV0FN5rF7Dfom9CVTeaxew36Jq0I7M9OAHEFqfxWHtztLT0rTk4/W75KBluxFj1JXJx6R3yRuB+t3yVDbdiErk/8AmO+SNx/mO+SBtuxFkrcf5jvkjcfvd8kDUJW4/e75I3A9I75IG2QlcnHpHfJG4/zH/JA2yErk/wDmO+SNz/mO+SBiylbj/Md8kbgekd8lENsUWPUlbgekd8kcn/zHfJUNssJe4HpHfJG4H63fJA2ywl7gfrd8kbgekd8kDEuR7g7I3ielG4HpHfJZZEGEm5J7UGYmFkYaeIWyEIrnEIQsjoKbzWL2B9E1c8KiZoAE0gA4AOKzymf08njKo6BBXP8AKZ/TyeMo5TP6eTxlUX6FQcpn9PJ4yjlM/p5PGUF+hUHKZ/TyeMo5TP6eTxlQX6FQcpn9PJ4yjlM/p5PGVRfoXP8AKZ/TyeIo5TP6aTxFB0CwqDlM/ppPEUcpn9NJ4ig6C6Lrn+Uz+mk8RRymf00niKC/QqDlM/ppPEUcpn9NJ4igv0Kg5TP6aTxFHKZ/TSeIoi/QqDlM/p5PGUcpn9NJ4igv0Kg5TP6aTxFHKZ/TSeIoL9CoOUz+mk8RRymf08niKC/QqDlM/ppPEUcpn9NJ4iiloQhZ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6" y="1447800"/>
            <a:ext cx="30767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79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Theoretische argumenten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Compensatie via sociale netwerken en participatie</a:t>
            </a:r>
          </a:p>
          <a:p>
            <a:r>
              <a:rPr lang="nl-NL" dirty="0"/>
              <a:t>Individuele voorkeuren </a:t>
            </a:r>
          </a:p>
          <a:p>
            <a:pPr marL="0" indent="0">
              <a:buNone/>
            </a:pPr>
            <a:r>
              <a:rPr lang="nl-NL" dirty="0"/>
              <a:t>         voor privacy </a:t>
            </a:r>
            <a:r>
              <a:rPr lang="nl-NL" i="1" dirty="0"/>
              <a:t>(solitude)</a:t>
            </a:r>
          </a:p>
          <a:p>
            <a:r>
              <a:rPr lang="nl-NL" dirty="0"/>
              <a:t>Aanpassing en leer-effecten</a:t>
            </a:r>
          </a:p>
          <a:p>
            <a:endParaRPr lang="nl-NL" dirty="0"/>
          </a:p>
          <a:p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Geen gezondheidsnadeel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  voor alleenstaanden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E06-CEEA-4D00-9CD9-4B789A78B3FC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34905"/>
            <a:ext cx="2883658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4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Veranderingen in de levensloop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Later trouwen en kinderen krijgen</a:t>
            </a:r>
          </a:p>
          <a:p>
            <a:r>
              <a:rPr lang="nl-NL" dirty="0"/>
              <a:t>Vaker alleen wonen voor samenwonen</a:t>
            </a:r>
          </a:p>
          <a:p>
            <a:r>
              <a:rPr lang="nl-NL" dirty="0"/>
              <a:t>Vaker ongehuwd samenwonen voor trouwen</a:t>
            </a:r>
          </a:p>
          <a:p>
            <a:endParaRPr lang="nl-NL" dirty="0"/>
          </a:p>
          <a:p>
            <a:r>
              <a:rPr lang="nl-NL" dirty="0"/>
              <a:t>Vaker een echtscheiding</a:t>
            </a:r>
          </a:p>
          <a:p>
            <a:r>
              <a:rPr lang="nl-NL" dirty="0"/>
              <a:t>Vaker meerdere relaties en huwelijken (hertrouw)</a:t>
            </a:r>
          </a:p>
          <a:p>
            <a:endParaRPr lang="nl-NL" dirty="0"/>
          </a:p>
          <a:p>
            <a:r>
              <a:rPr lang="nl-NL" dirty="0"/>
              <a:t>Kleinere gezinnen</a:t>
            </a:r>
          </a:p>
          <a:p>
            <a:r>
              <a:rPr lang="nl-NL" dirty="0"/>
              <a:t>Vaker kinderloos</a:t>
            </a:r>
          </a:p>
          <a:p>
            <a:endParaRPr lang="nl-NL" dirty="0"/>
          </a:p>
          <a:p>
            <a:r>
              <a:rPr lang="nl-NL" dirty="0"/>
              <a:t>Vaker alleen later in het leven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Kinderloosheid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AF6B-EB4B-4F3B-9239-B52CD6D10E44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5200" y="6288672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NKPS, eigen analyse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935543"/>
              </p:ext>
            </p:extLst>
          </p:nvPr>
        </p:nvGraphicFramePr>
        <p:xfrm>
          <a:off x="2596515" y="2036445"/>
          <a:ext cx="3950970" cy="278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247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‘Singlehood’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0E06-CEEA-4D00-9CD9-4B789A78B3F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44300"/>
              </p:ext>
            </p:extLst>
          </p:nvPr>
        </p:nvGraphicFramePr>
        <p:xfrm>
          <a:off x="533400" y="1417638"/>
          <a:ext cx="4572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719942"/>
              </p:ext>
            </p:extLst>
          </p:nvPr>
        </p:nvGraphicFramePr>
        <p:xfrm>
          <a:off x="4343400" y="3690018"/>
          <a:ext cx="4572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135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leeftijden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0A6E-C3EF-447E-923E-CAC211D3A2F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BEAFBE-1A21-45FC-BB19-EC69F6D73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132154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82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1087</Words>
  <Application>Microsoft Office PowerPoint</Application>
  <PresentationFormat>On-screen Show (4:3)</PresentationFormat>
  <Paragraphs>361</Paragraphs>
  <Slides>51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Chart</vt:lpstr>
      <vt:lpstr>De Tweede Demografische Transitie</vt:lpstr>
      <vt:lpstr>The Second Demographic Transition</vt:lpstr>
      <vt:lpstr>Demografische trends</vt:lpstr>
      <vt:lpstr>Onderliggende gedragsveranderingen</vt:lpstr>
      <vt:lpstr>Onderliggende gedragsveranderingen</vt:lpstr>
      <vt:lpstr>Veranderingen in de levensloop</vt:lpstr>
      <vt:lpstr>Kinderloosheid</vt:lpstr>
      <vt:lpstr>‘Singlehood’</vt:lpstr>
      <vt:lpstr>Alle leeftijden</vt:lpstr>
      <vt:lpstr>Debat over de SDT</vt:lpstr>
      <vt:lpstr>Verklaringsvragen</vt:lpstr>
      <vt:lpstr>Period or cohort explanations?</vt:lpstr>
      <vt:lpstr>Voorbeelden cohort-effecten</vt:lpstr>
      <vt:lpstr>Theoretische perspectieven</vt:lpstr>
      <vt:lpstr>Theoretische perspectieven</vt:lpstr>
      <vt:lpstr>Voorbeeld</vt:lpstr>
      <vt:lpstr>1. Trouwen</vt:lpstr>
      <vt:lpstr>A. Culturele verklaring</vt:lpstr>
      <vt:lpstr>Normen</vt:lpstr>
      <vt:lpstr>Waarden</vt:lpstr>
      <vt:lpstr>Substituut of proefhuwelijk?</vt:lpstr>
      <vt:lpstr>Verklaring succesvol?</vt:lpstr>
      <vt:lpstr>B. Structurele verklaring</vt:lpstr>
      <vt:lpstr>Economische onzekerheidshypothese</vt:lpstr>
      <vt:lpstr>Is verklaring succesvol?</vt:lpstr>
      <vt:lpstr>Onzekerheid en samenwonen</vt:lpstr>
      <vt:lpstr>2. Kinderen krijgen</vt:lpstr>
      <vt:lpstr>Drie trends….</vt:lpstr>
      <vt:lpstr>A. Culturele verklaring</vt:lpstr>
      <vt:lpstr>Rationalisering</vt:lpstr>
      <vt:lpstr>Burgerlijk gezinsideaal</vt:lpstr>
      <vt:lpstr>Burgerlijk gezinsideaal</vt:lpstr>
      <vt:lpstr>Individualisering</vt:lpstr>
      <vt:lpstr>Een lineaire trend…?</vt:lpstr>
      <vt:lpstr>B. Structurele verklaring</vt:lpstr>
      <vt:lpstr>Oplossing</vt:lpstr>
      <vt:lpstr>Veranderde baten van kinderen</vt:lpstr>
      <vt:lpstr>Onderzoek</vt:lpstr>
      <vt:lpstr>Veranderde kosten van kinderen</vt:lpstr>
      <vt:lpstr>Twee hypothesen</vt:lpstr>
      <vt:lpstr>De trend verklaard</vt:lpstr>
      <vt:lpstr>Trends in werken van de vrouw</vt:lpstr>
      <vt:lpstr>Samenvatting</vt:lpstr>
      <vt:lpstr>3. Echtscheiding</vt:lpstr>
      <vt:lpstr>Volgende week…</vt:lpstr>
      <vt:lpstr>Terug naar het debat</vt:lpstr>
      <vt:lpstr>The case for marriage</vt:lpstr>
      <vt:lpstr>Theoretische argumenten</vt:lpstr>
      <vt:lpstr>Mortality rate</vt:lpstr>
      <vt:lpstr>The case for singlehood</vt:lpstr>
      <vt:lpstr>Theoretische argumenten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Tweede Demografische Transitie</dc:title>
  <dc:creator>Kalmijn, Matthijs</dc:creator>
  <cp:lastModifiedBy>Matthijs Kalmijn</cp:lastModifiedBy>
  <cp:revision>79</cp:revision>
  <cp:lastPrinted>2016-11-23T09:51:30Z</cp:lastPrinted>
  <dcterms:created xsi:type="dcterms:W3CDTF">2015-09-23T12:31:54Z</dcterms:created>
  <dcterms:modified xsi:type="dcterms:W3CDTF">2016-12-16T16:34:43Z</dcterms:modified>
</cp:coreProperties>
</file>