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.xml" ContentType="application/vnd.openxmlformats-officedocument.drawingml.chart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36" r:id="rId3"/>
    <p:sldId id="374" r:id="rId4"/>
    <p:sldId id="437" r:id="rId5"/>
    <p:sldId id="439" r:id="rId6"/>
    <p:sldId id="377" r:id="rId7"/>
    <p:sldId id="382" r:id="rId8"/>
    <p:sldId id="384" r:id="rId9"/>
    <p:sldId id="385" r:id="rId10"/>
    <p:sldId id="386" r:id="rId11"/>
    <p:sldId id="449" r:id="rId12"/>
    <p:sldId id="450" r:id="rId13"/>
    <p:sldId id="451" r:id="rId14"/>
    <p:sldId id="453" r:id="rId15"/>
    <p:sldId id="454" r:id="rId16"/>
    <p:sldId id="464" r:id="rId17"/>
    <p:sldId id="456" r:id="rId18"/>
    <p:sldId id="468" r:id="rId19"/>
    <p:sldId id="457" r:id="rId20"/>
    <p:sldId id="458" r:id="rId21"/>
    <p:sldId id="459" r:id="rId22"/>
    <p:sldId id="460" r:id="rId23"/>
    <p:sldId id="462" r:id="rId24"/>
    <p:sldId id="465" r:id="rId25"/>
    <p:sldId id="308" r:id="rId26"/>
    <p:sldId id="309" r:id="rId27"/>
    <p:sldId id="311" r:id="rId28"/>
    <p:sldId id="312" r:id="rId29"/>
    <p:sldId id="313" r:id="rId30"/>
    <p:sldId id="314" r:id="rId31"/>
    <p:sldId id="315" r:id="rId32"/>
    <p:sldId id="317" r:id="rId33"/>
    <p:sldId id="444" r:id="rId34"/>
    <p:sldId id="320" r:id="rId35"/>
    <p:sldId id="365" r:id="rId36"/>
    <p:sldId id="441" r:id="rId37"/>
    <p:sldId id="442" r:id="rId38"/>
    <p:sldId id="469" r:id="rId39"/>
    <p:sldId id="329" r:id="rId40"/>
    <p:sldId id="330" r:id="rId41"/>
    <p:sldId id="331" r:id="rId42"/>
    <p:sldId id="332" r:id="rId43"/>
    <p:sldId id="445" r:id="rId44"/>
    <p:sldId id="336" r:id="rId45"/>
    <p:sldId id="434" r:id="rId46"/>
    <p:sldId id="446" r:id="rId47"/>
    <p:sldId id="447" r:id="rId48"/>
    <p:sldId id="435" r:id="rId49"/>
    <p:sldId id="337" r:id="rId50"/>
    <p:sldId id="470" r:id="rId51"/>
    <p:sldId id="339" r:id="rId52"/>
    <p:sldId id="342" r:id="rId53"/>
    <p:sldId id="345" r:id="rId5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86" autoAdjust="0"/>
  </p:normalViewPr>
  <p:slideViewPr>
    <p:cSldViewPr>
      <p:cViewPr varScale="1">
        <p:scale>
          <a:sx n="51" d="100"/>
          <a:sy n="51" d="100"/>
        </p:scale>
        <p:origin x="10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ijs%20Kalmijn\Downloads\Bevolking__vanaf_189_081216152340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Divorce</a:t>
            </a:r>
            <a:r>
              <a:rPr lang="en-US" baseline="0"/>
              <a:t> rate </a:t>
            </a:r>
          </a:p>
          <a:p>
            <a:pPr>
              <a:defRPr/>
            </a:pPr>
            <a:r>
              <a:rPr lang="en-US" baseline="0"/>
              <a:t>(annual divorces per 1000 married couples)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'[Bevolking__vanaf_189_081216152340 (1).xlsx]Data'!$E$2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'[Bevolking__vanaf_189_081216152340 (1).xlsx]Data'!$D$3:$D$118</c:f>
              <c:strCach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strCache>
            </c:strRef>
          </c:cat>
          <c:val>
            <c:numRef>
              <c:f>'[Bevolking__vanaf_189_081216152340 (1).xlsx]Data'!$E$3:$E$118</c:f>
              <c:numCache>
                <c:formatCode>General</c:formatCode>
                <c:ptCount val="11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1.2</c:v>
                </c:pt>
                <c:pt idx="18">
                  <c:v>1.2</c:v>
                </c:pt>
                <c:pt idx="19">
                  <c:v>1.3</c:v>
                </c:pt>
                <c:pt idx="20">
                  <c:v>1.6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  <c:pt idx="24">
                  <c:v>1.6</c:v>
                </c:pt>
                <c:pt idx="25">
                  <c:v>1.6</c:v>
                </c:pt>
                <c:pt idx="26">
                  <c:v>1.7</c:v>
                </c:pt>
                <c:pt idx="27">
                  <c:v>1.8</c:v>
                </c:pt>
                <c:pt idx="28">
                  <c:v>1.9</c:v>
                </c:pt>
                <c:pt idx="29">
                  <c:v>1.9</c:v>
                </c:pt>
                <c:pt idx="30">
                  <c:v>1.9</c:v>
                </c:pt>
                <c:pt idx="31">
                  <c:v>2</c:v>
                </c:pt>
                <c:pt idx="32">
                  <c:v>1.9</c:v>
                </c:pt>
                <c:pt idx="33">
                  <c:v>1.8</c:v>
                </c:pt>
                <c:pt idx="34">
                  <c:v>1.8</c:v>
                </c:pt>
                <c:pt idx="35">
                  <c:v>1.8</c:v>
                </c:pt>
                <c:pt idx="36">
                  <c:v>1.9</c:v>
                </c:pt>
                <c:pt idx="37">
                  <c:v>2</c:v>
                </c:pt>
                <c:pt idx="38">
                  <c:v>1.9</c:v>
                </c:pt>
                <c:pt idx="39">
                  <c:v>1.9</c:v>
                </c:pt>
                <c:pt idx="40">
                  <c:v>1.6</c:v>
                </c:pt>
                <c:pt idx="41">
                  <c:v>1.8</c:v>
                </c:pt>
                <c:pt idx="42">
                  <c:v>2.1</c:v>
                </c:pt>
                <c:pt idx="43">
                  <c:v>2.4</c:v>
                </c:pt>
                <c:pt idx="44">
                  <c:v>2.5</c:v>
                </c:pt>
                <c:pt idx="45">
                  <c:v>2.4</c:v>
                </c:pt>
                <c:pt idx="46">
                  <c:v>5.3</c:v>
                </c:pt>
                <c:pt idx="47">
                  <c:v>4.4000000000000004</c:v>
                </c:pt>
                <c:pt idx="48">
                  <c:v>3.9</c:v>
                </c:pt>
                <c:pt idx="49">
                  <c:v>3.3</c:v>
                </c:pt>
                <c:pt idx="50">
                  <c:v>3</c:v>
                </c:pt>
                <c:pt idx="51">
                  <c:v>2.8</c:v>
                </c:pt>
                <c:pt idx="52">
                  <c:v>2.6</c:v>
                </c:pt>
                <c:pt idx="53">
                  <c:v>2.4</c:v>
                </c:pt>
                <c:pt idx="54">
                  <c:v>2.4</c:v>
                </c:pt>
                <c:pt idx="55">
                  <c:v>2.2999999999999998</c:v>
                </c:pt>
                <c:pt idx="56">
                  <c:v>2.2999999999999998</c:v>
                </c:pt>
                <c:pt idx="57">
                  <c:v>2.2000000000000002</c:v>
                </c:pt>
                <c:pt idx="58">
                  <c:v>2.1</c:v>
                </c:pt>
                <c:pt idx="59">
                  <c:v>2.2000000000000002</c:v>
                </c:pt>
                <c:pt idx="60">
                  <c:v>2.2000000000000002</c:v>
                </c:pt>
                <c:pt idx="61">
                  <c:v>2.2000000000000002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2.2000000000000002</c:v>
                </c:pt>
                <c:pt idx="66">
                  <c:v>2.4</c:v>
                </c:pt>
                <c:pt idx="67">
                  <c:v>2.6</c:v>
                </c:pt>
                <c:pt idx="68">
                  <c:v>2.7</c:v>
                </c:pt>
                <c:pt idx="69">
                  <c:v>3</c:v>
                </c:pt>
                <c:pt idx="70">
                  <c:v>3.3</c:v>
                </c:pt>
                <c:pt idx="71">
                  <c:v>3.6</c:v>
                </c:pt>
                <c:pt idx="72">
                  <c:v>4.5999999999999996</c:v>
                </c:pt>
                <c:pt idx="73">
                  <c:v>5.5</c:v>
                </c:pt>
                <c:pt idx="74">
                  <c:v>5.8</c:v>
                </c:pt>
                <c:pt idx="75">
                  <c:v>6</c:v>
                </c:pt>
                <c:pt idx="76">
                  <c:v>6.2</c:v>
                </c:pt>
                <c:pt idx="77">
                  <c:v>6.3</c:v>
                </c:pt>
                <c:pt idx="78">
                  <c:v>6.5</c:v>
                </c:pt>
                <c:pt idx="79">
                  <c:v>7</c:v>
                </c:pt>
                <c:pt idx="80">
                  <c:v>7.5</c:v>
                </c:pt>
                <c:pt idx="81">
                  <c:v>8.3000000000000007</c:v>
                </c:pt>
                <c:pt idx="82">
                  <c:v>9</c:v>
                </c:pt>
                <c:pt idx="83">
                  <c:v>9.4</c:v>
                </c:pt>
                <c:pt idx="84">
                  <c:v>9.9</c:v>
                </c:pt>
                <c:pt idx="85">
                  <c:v>9.9</c:v>
                </c:pt>
                <c:pt idx="86">
                  <c:v>8.6999999999999993</c:v>
                </c:pt>
                <c:pt idx="87">
                  <c:v>8.1</c:v>
                </c:pt>
                <c:pt idx="88">
                  <c:v>8.1</c:v>
                </c:pt>
                <c:pt idx="89">
                  <c:v>8.1</c:v>
                </c:pt>
                <c:pt idx="90">
                  <c:v>8.1</c:v>
                </c:pt>
                <c:pt idx="91">
                  <c:v>8.1</c:v>
                </c:pt>
                <c:pt idx="92">
                  <c:v>8.6</c:v>
                </c:pt>
                <c:pt idx="93">
                  <c:v>8.6</c:v>
                </c:pt>
                <c:pt idx="94">
                  <c:v>10.199999999999999</c:v>
                </c:pt>
                <c:pt idx="95">
                  <c:v>9.6999999999999993</c:v>
                </c:pt>
                <c:pt idx="96">
                  <c:v>9.9</c:v>
                </c:pt>
                <c:pt idx="97">
                  <c:v>9.6</c:v>
                </c:pt>
                <c:pt idx="98">
                  <c:v>9.1999999999999993</c:v>
                </c:pt>
                <c:pt idx="99">
                  <c:v>9.5</c:v>
                </c:pt>
                <c:pt idx="100">
                  <c:v>9.8000000000000007</c:v>
                </c:pt>
                <c:pt idx="101">
                  <c:v>10.5</c:v>
                </c:pt>
                <c:pt idx="102">
                  <c:v>9.4</c:v>
                </c:pt>
                <c:pt idx="103">
                  <c:v>8.9</c:v>
                </c:pt>
                <c:pt idx="104">
                  <c:v>8.9</c:v>
                </c:pt>
                <c:pt idx="105">
                  <c:v>9.1</c:v>
                </c:pt>
                <c:pt idx="106">
                  <c:v>9.1</c:v>
                </c:pt>
                <c:pt idx="107">
                  <c:v>9.1999999999999993</c:v>
                </c:pt>
                <c:pt idx="108">
                  <c:v>9.3000000000000007</c:v>
                </c:pt>
                <c:pt idx="109">
                  <c:v>8.9</c:v>
                </c:pt>
                <c:pt idx="110">
                  <c:v>9.5</c:v>
                </c:pt>
                <c:pt idx="111">
                  <c:v>9.5</c:v>
                </c:pt>
                <c:pt idx="112">
                  <c:v>9.6999999999999993</c:v>
                </c:pt>
                <c:pt idx="113">
                  <c:v>9.9</c:v>
                </c:pt>
                <c:pt idx="114">
                  <c:v>10.4</c:v>
                </c:pt>
                <c:pt idx="115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1C-40EE-B557-B31B76CD7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408248"/>
        <c:axId val="374407592"/>
      </c:lineChart>
      <c:catAx>
        <c:axId val="37440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07592"/>
        <c:crosses val="autoZero"/>
        <c:auto val="1"/>
        <c:lblAlgn val="ctr"/>
        <c:lblOffset val="100"/>
        <c:noMultiLvlLbl val="0"/>
      </c:catAx>
      <c:valAx>
        <c:axId val="37440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0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geen nieuwe partner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</c:spPr>
          <c:invertIfNegative val="0"/>
          <c:cat>
            <c:strRef>
              <c:f>Sheet2!$A$2:$A$14</c:f>
              <c:strCache>
                <c:ptCount val="13"/>
                <c:pt idx="0">
                  <c:v>geweld</c:v>
                </c:pt>
                <c:pt idx="1">
                  <c:v>verslaving</c:v>
                </c:pt>
                <c:pt idx="2">
                  <c:v>psychische problemen</c:v>
                </c:pt>
                <c:pt idx="3">
                  <c:v>gezondheidsproblemen</c:v>
                </c:pt>
                <c:pt idx="5">
                  <c:v>geldproblemen</c:v>
                </c:pt>
                <c:pt idx="6">
                  <c:v>huishouden en werk</c:v>
                </c:pt>
                <c:pt idx="7">
                  <c:v>familieproblemen</c:v>
                </c:pt>
                <c:pt idx="8">
                  <c:v>opvoeding</c:v>
                </c:pt>
                <c:pt idx="10">
                  <c:v>verschillen in opvattingen</c:v>
                </c:pt>
                <c:pt idx="11">
                  <c:v>tekort aan liefde en begrip</c:v>
                </c:pt>
                <c:pt idx="12">
                  <c:v>uit elkaar groeien</c:v>
                </c:pt>
              </c:strCache>
            </c:strRef>
          </c:cat>
          <c:val>
            <c:numRef>
              <c:f>Sheet2!$B$2:$B$14</c:f>
              <c:numCache>
                <c:formatCode>General</c:formatCode>
                <c:ptCount val="13"/>
                <c:pt idx="0">
                  <c:v>8</c:v>
                </c:pt>
                <c:pt idx="1">
                  <c:v>12</c:v>
                </c:pt>
                <c:pt idx="2">
                  <c:v>28</c:v>
                </c:pt>
                <c:pt idx="3">
                  <c:v>11</c:v>
                </c:pt>
                <c:pt idx="5">
                  <c:v>13</c:v>
                </c:pt>
                <c:pt idx="6">
                  <c:v>14</c:v>
                </c:pt>
                <c:pt idx="7">
                  <c:v>11</c:v>
                </c:pt>
                <c:pt idx="8">
                  <c:v>34</c:v>
                </c:pt>
                <c:pt idx="10">
                  <c:v>45</c:v>
                </c:pt>
                <c:pt idx="11">
                  <c:v>53</c:v>
                </c:pt>
                <c:pt idx="1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6-42F6-9210-77F467341301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wel nieuwe partner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Sheet2!$A$2:$A$14</c:f>
              <c:strCache>
                <c:ptCount val="13"/>
                <c:pt idx="0">
                  <c:v>geweld</c:v>
                </c:pt>
                <c:pt idx="1">
                  <c:v>verslaving</c:v>
                </c:pt>
                <c:pt idx="2">
                  <c:v>psychische problemen</c:v>
                </c:pt>
                <c:pt idx="3">
                  <c:v>gezondheidsproblemen</c:v>
                </c:pt>
                <c:pt idx="5">
                  <c:v>geldproblemen</c:v>
                </c:pt>
                <c:pt idx="6">
                  <c:v>huishouden en werk</c:v>
                </c:pt>
                <c:pt idx="7">
                  <c:v>familieproblemen</c:v>
                </c:pt>
                <c:pt idx="8">
                  <c:v>opvoeding</c:v>
                </c:pt>
                <c:pt idx="10">
                  <c:v>verschillen in opvattingen</c:v>
                </c:pt>
                <c:pt idx="11">
                  <c:v>tekort aan liefde en begrip</c:v>
                </c:pt>
                <c:pt idx="12">
                  <c:v>uit elkaar groeien</c:v>
                </c:pt>
              </c:strCache>
            </c:strRef>
          </c:cat>
          <c:val>
            <c:numRef>
              <c:f>Sheet2!$C$2:$C$14</c:f>
              <c:numCache>
                <c:formatCode>General</c:formatCode>
                <c:ptCount val="13"/>
                <c:pt idx="0">
                  <c:v>4</c:v>
                </c:pt>
                <c:pt idx="1">
                  <c:v>6</c:v>
                </c:pt>
                <c:pt idx="2">
                  <c:v>19</c:v>
                </c:pt>
                <c:pt idx="3">
                  <c:v>13</c:v>
                </c:pt>
                <c:pt idx="5">
                  <c:v>8</c:v>
                </c:pt>
                <c:pt idx="6">
                  <c:v>21</c:v>
                </c:pt>
                <c:pt idx="7">
                  <c:v>15</c:v>
                </c:pt>
                <c:pt idx="8">
                  <c:v>24</c:v>
                </c:pt>
                <c:pt idx="10">
                  <c:v>28</c:v>
                </c:pt>
                <c:pt idx="11">
                  <c:v>64</c:v>
                </c:pt>
                <c:pt idx="1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6-42F6-9210-77F467341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199264"/>
        <c:axId val="530197696"/>
      </c:barChart>
      <c:catAx>
        <c:axId val="530199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30197696"/>
        <c:crosses val="autoZero"/>
        <c:auto val="1"/>
        <c:lblAlgn val="ctr"/>
        <c:lblOffset val="100"/>
        <c:noMultiLvlLbl val="0"/>
      </c:catAx>
      <c:valAx>
        <c:axId val="530197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30199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geen kinderen</c:v>
                </c:pt>
              </c:strCache>
            </c:strRef>
          </c:tx>
          <c:invertIfNegative val="0"/>
          <c:cat>
            <c:strRef>
              <c:f>Sheet1!$A$3:$A$17</c:f>
              <c:strCache>
                <c:ptCount val="15"/>
                <c:pt idx="0">
                  <c:v>bezoek belemmeren</c:v>
                </c:pt>
                <c:pt idx="1">
                  <c:v>kinderen tegen u opgezet</c:v>
                </c:pt>
                <c:pt idx="3">
                  <c:v>geweld gebruikt</c:v>
                </c:pt>
                <c:pt idx="4">
                  <c:v>gedreigd met geweld tegen zichzelf</c:v>
                </c:pt>
                <c:pt idx="5">
                  <c:v>gedreigd met geweld tegen resp</c:v>
                </c:pt>
                <c:pt idx="6">
                  <c:v>gescholden, ruzie maken</c:v>
                </c:pt>
                <c:pt idx="8">
                  <c:v>nare dingen gezegd tegen anderen</c:v>
                </c:pt>
                <c:pt idx="9">
                  <c:v>verleden zwart gemaakt</c:v>
                </c:pt>
                <c:pt idx="10">
                  <c:v>valse beschuldigingen</c:v>
                </c:pt>
                <c:pt idx="11">
                  <c:v>sterke verwijten gemaakt</c:v>
                </c:pt>
                <c:pt idx="13">
                  <c:v>ongewenst langskomen</c:v>
                </c:pt>
                <c:pt idx="14">
                  <c:v>ongewenst opgebeld</c:v>
                </c:pt>
              </c:strCache>
            </c:strRef>
          </c:cat>
          <c:val>
            <c:numRef>
              <c:f>Sheet1!$B$3:$B$17</c:f>
              <c:numCache>
                <c:formatCode>General</c:formatCode>
                <c:ptCount val="15"/>
                <c:pt idx="3">
                  <c:v>5</c:v>
                </c:pt>
                <c:pt idx="4">
                  <c:v>7</c:v>
                </c:pt>
                <c:pt idx="5">
                  <c:v>5</c:v>
                </c:pt>
                <c:pt idx="6">
                  <c:v>28</c:v>
                </c:pt>
                <c:pt idx="8">
                  <c:v>29</c:v>
                </c:pt>
                <c:pt idx="9">
                  <c:v>24</c:v>
                </c:pt>
                <c:pt idx="10">
                  <c:v>24</c:v>
                </c:pt>
                <c:pt idx="11">
                  <c:v>40</c:v>
                </c:pt>
                <c:pt idx="13">
                  <c:v>4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9-451C-9B37-91F3F9469FC8}"/>
            </c:ext>
          </c:extLst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wel kinderen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Sheet1!$A$3:$A$17</c:f>
              <c:strCache>
                <c:ptCount val="15"/>
                <c:pt idx="0">
                  <c:v>bezoek belemmeren</c:v>
                </c:pt>
                <c:pt idx="1">
                  <c:v>kinderen tegen u opgezet</c:v>
                </c:pt>
                <c:pt idx="3">
                  <c:v>geweld gebruikt</c:v>
                </c:pt>
                <c:pt idx="4">
                  <c:v>gedreigd met geweld tegen zichzelf</c:v>
                </c:pt>
                <c:pt idx="5">
                  <c:v>gedreigd met geweld tegen resp</c:v>
                </c:pt>
                <c:pt idx="6">
                  <c:v>gescholden, ruzie maken</c:v>
                </c:pt>
                <c:pt idx="8">
                  <c:v>nare dingen gezegd tegen anderen</c:v>
                </c:pt>
                <c:pt idx="9">
                  <c:v>verleden zwart gemaakt</c:v>
                </c:pt>
                <c:pt idx="10">
                  <c:v>valse beschuldigingen</c:v>
                </c:pt>
                <c:pt idx="11">
                  <c:v>sterke verwijten gemaakt</c:v>
                </c:pt>
                <c:pt idx="13">
                  <c:v>ongewenst langskomen</c:v>
                </c:pt>
                <c:pt idx="14">
                  <c:v>ongewenst opgebeld</c:v>
                </c:pt>
              </c:strCache>
            </c:strRef>
          </c:cat>
          <c:val>
            <c:numRef>
              <c:f>Sheet1!$C$3:$C$17</c:f>
              <c:numCache>
                <c:formatCode>General</c:formatCode>
                <c:ptCount val="15"/>
                <c:pt idx="0">
                  <c:v>25</c:v>
                </c:pt>
                <c:pt idx="1">
                  <c:v>19</c:v>
                </c:pt>
                <c:pt idx="3">
                  <c:v>14</c:v>
                </c:pt>
                <c:pt idx="4">
                  <c:v>16</c:v>
                </c:pt>
                <c:pt idx="5">
                  <c:v>24</c:v>
                </c:pt>
                <c:pt idx="6">
                  <c:v>45</c:v>
                </c:pt>
                <c:pt idx="8">
                  <c:v>49</c:v>
                </c:pt>
                <c:pt idx="9">
                  <c:v>34</c:v>
                </c:pt>
                <c:pt idx="10">
                  <c:v>41</c:v>
                </c:pt>
                <c:pt idx="11">
                  <c:v>58</c:v>
                </c:pt>
                <c:pt idx="13">
                  <c:v>27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9-451C-9B37-91F3F9469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557320"/>
        <c:axId val="356553792"/>
      </c:barChart>
      <c:catAx>
        <c:axId val="356557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6553792"/>
        <c:crosses val="autoZero"/>
        <c:auto val="1"/>
        <c:lblAlgn val="ctr"/>
        <c:lblOffset val="100"/>
        <c:noMultiLvlLbl val="0"/>
      </c:catAx>
      <c:valAx>
        <c:axId val="356553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65573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2C6CB85-8B60-4E93-AD67-D622C48EA5B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D1720A1-2BBA-4522-BADD-BC04F670B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795E1A-1126-4DE4-BB73-724483E088A9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D4E4EE0-BD6C-43D6-91AD-9FD1151F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4EE0-BD6C-43D6-91AD-9FD1151F1C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7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15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44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30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4EE0-BD6C-43D6-91AD-9FD1151F1C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4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2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2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4EE0-BD6C-43D6-91AD-9FD1151F1C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05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2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43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0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9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91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91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2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90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3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4EE0-BD6C-43D6-91AD-9FD1151F1C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6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90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4EE0-BD6C-43D6-91AD-9FD1151F1C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1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3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43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82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5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4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4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61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4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2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08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8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8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9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65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31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1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6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DBC3-6336-4076-9421-06EFD27E10EF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FC5-BC02-4F88-8E0F-9418B287BDE2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C79-2716-4DAB-9A4F-476B71CF7347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6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CE8F-02FA-4D89-BCF0-CCB6C97BEFE7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BA9-68DD-481B-8E1E-BEC93EBBF16D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E05C-C7A1-4EBE-A9E8-D562692D3C16}" type="datetime1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0E4C-F776-40C3-BDB8-87E3255D375E}" type="datetime1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E0C0-8766-4D51-90F5-A3483F917E17}" type="datetime1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7A6F-DE82-4FF8-985B-762EE485E167}" type="datetime1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5AA-B962-4ACA-97B6-804FB69874A4}" type="datetime1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1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8E21-04C5-4C4B-9A7D-BB4119998D92}" type="datetime1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5F8B-A00F-43EA-A918-F01F1CEA6868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4492-EA42-4002-A769-1376976F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nl-NL" dirty="0"/>
              <a:t>De echtscheidingsrevolutie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en-US" dirty="0"/>
              <a:t>VM OSL</a:t>
            </a:r>
          </a:p>
          <a:p>
            <a:r>
              <a:rPr lang="en-US" dirty="0"/>
              <a:t>Matthijs Kalmijn</a:t>
            </a:r>
          </a:p>
          <a:p>
            <a:r>
              <a:rPr lang="en-US" dirty="0"/>
              <a:t>2016-2017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2258"/>
            <a:ext cx="2892983" cy="2065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static.neatorama.com/images/2014-07/cheap-divorce-coup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93861"/>
            <a:ext cx="3399447" cy="208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rhurd.com/wp-content/uploads/2015/06/kdisdivor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92258"/>
            <a:ext cx="3048000" cy="20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Verklaringen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chemeClr val="tx2"/>
                </a:solidFill>
              </a:rPr>
              <a:t>ATTRACTIONS   </a:t>
            </a:r>
            <a:r>
              <a:rPr lang="en-US" dirty="0">
                <a:solidFill>
                  <a:srgbClr val="00B050"/>
                </a:solidFill>
              </a:rPr>
              <a:t>BARRIERS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ALTERNATIVES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4414" y="2428868"/>
            <a:ext cx="2357454" cy="192882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HUIDIGE HUWELIJK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15008" y="2428868"/>
            <a:ext cx="2357454" cy="192882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SITUATIE BUITEN</a:t>
            </a:r>
          </a:p>
          <a:p>
            <a:pPr algn="ctr"/>
            <a:r>
              <a:rPr lang="en-US" dirty="0"/>
              <a:t>HUWELIJK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571868" y="2714620"/>
            <a:ext cx="2143140" cy="15001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OVERGANG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5791200"/>
            <a:ext cx="724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Levinger, G. &amp; O. C. Moles (1979). </a:t>
            </a:r>
            <a:r>
              <a:rPr lang="en-US" i="1"/>
              <a:t>Divorce and separation: Context, causes and consequences</a:t>
            </a:r>
            <a:r>
              <a:rPr lang="en-US"/>
              <a:t>. New York: Basic Books.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Bariers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wetgeving?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94" y="1527175"/>
            <a:ext cx="62865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3810000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/>
              <a:t>De Grote Leugen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57500" y="4456331"/>
            <a:ext cx="571500" cy="4204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254698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/>
              <a:t>Tijdelijke versnelling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4199989"/>
            <a:ext cx="457200" cy="3231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1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Informele normen</a:t>
            </a:r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92" y="1963042"/>
            <a:ext cx="6392504" cy="37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Attractions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Huwelijkswaarden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Toenemende nadruk op sociaal-emotionele waarde van het huwelijk</a:t>
            </a:r>
          </a:p>
          <a:p>
            <a:endParaRPr lang="nl-NL" dirty="0"/>
          </a:p>
          <a:p>
            <a:r>
              <a:rPr lang="nl-NL" dirty="0"/>
              <a:t>Onderliggende processen</a:t>
            </a:r>
          </a:p>
          <a:p>
            <a:pPr lvl="1"/>
            <a:r>
              <a:rPr lang="nl-NL" dirty="0"/>
              <a:t>Individualisering</a:t>
            </a:r>
          </a:p>
          <a:p>
            <a:pPr lvl="1"/>
            <a:r>
              <a:rPr lang="nl-NL" dirty="0"/>
              <a:t>Psychologisering</a:t>
            </a:r>
          </a:p>
          <a:p>
            <a:pPr lvl="1"/>
            <a:endParaRPr lang="nl-NL" dirty="0"/>
          </a:p>
          <a:p>
            <a:r>
              <a:rPr lang="nl-NL" dirty="0"/>
              <a:t>Hypothese: hoe meer nadruk op sociaal-emotionele aspecten van het huwelijk, hoe groter de kans op echtscheiding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4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contactadvertenties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667000" cy="43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1" y="2153145"/>
            <a:ext cx="42940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Opkomst affectieve motieven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21384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Revolution of rising expectations?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economic cement that once bound spouses for life has been replaced by love, a thin glue for a 50 year contract.</a:t>
            </a:r>
          </a:p>
          <a:p>
            <a:pPr marL="0" indent="0">
              <a:buNone/>
            </a:pPr>
            <a:r>
              <a:rPr lang="nl-NL" dirty="0"/>
              <a:t>                        (Huber &amp; Spitze 1988)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Relatie-specifieke</a:t>
            </a:r>
            <a:r>
              <a:rPr lang="en-US" dirty="0"/>
              <a:t> </a:t>
            </a:r>
            <a:r>
              <a:rPr lang="en-US" dirty="0" err="1"/>
              <a:t>investeringen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Gemeenschappelijke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  <a:p>
            <a:r>
              <a:rPr lang="en-US" dirty="0" err="1"/>
              <a:t>Gemeenschappelijke</a:t>
            </a:r>
            <a:r>
              <a:rPr lang="en-US" dirty="0"/>
              <a:t> </a:t>
            </a:r>
            <a:r>
              <a:rPr lang="en-US" dirty="0" err="1"/>
              <a:t>vrienden</a:t>
            </a:r>
            <a:r>
              <a:rPr lang="en-US" dirty="0"/>
              <a:t> en </a:t>
            </a:r>
            <a:r>
              <a:rPr lang="en-US" dirty="0" err="1"/>
              <a:t>netwerk</a:t>
            </a:r>
            <a:r>
              <a:rPr lang="en-US" dirty="0"/>
              <a:t> overlap</a:t>
            </a:r>
          </a:p>
          <a:p>
            <a:r>
              <a:rPr lang="en-US" dirty="0" err="1"/>
              <a:t>Gemeenschappelijke</a:t>
            </a:r>
            <a:r>
              <a:rPr lang="en-US" dirty="0"/>
              <a:t> </a:t>
            </a:r>
            <a:r>
              <a:rPr lang="en-US" dirty="0" err="1"/>
              <a:t>vrijetijdsbesteding</a:t>
            </a:r>
            <a:endParaRPr lang="en-US" dirty="0"/>
          </a:p>
        </p:txBody>
      </p:sp>
      <p:pic>
        <p:nvPicPr>
          <p:cNvPr id="3074" name="Picture 2" descr="http://www.bd.nl/polopoly_fs/1.3818484.1368634316!/image/image.JPG_gen/derivatives/landscape_800_600/image-3818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99503"/>
            <a:ext cx="36322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eon.pictura-hosting.nl/sfa/sfa_mrx_bld/thumbs/500x500/upload/upload_385/SFA003005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2" y="3399503"/>
            <a:ext cx="407806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trend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191672-E497-4FF2-B47D-61A8B00832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1400" y="386318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5181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43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1985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276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1288" y="534726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1940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Alternatives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Alternatieve</a:t>
            </a:r>
            <a:r>
              <a:rPr lang="en-US" dirty="0"/>
              <a:t>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Vrijere</a:t>
            </a:r>
            <a:r>
              <a:rPr lang="en-US" dirty="0"/>
              <a:t>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moraal</a:t>
            </a:r>
            <a:endParaRPr lang="en-US" dirty="0"/>
          </a:p>
          <a:p>
            <a:pPr lvl="1"/>
            <a:r>
              <a:rPr lang="en-US" dirty="0" err="1"/>
              <a:t>Toegenomen</a:t>
            </a:r>
            <a:r>
              <a:rPr lang="en-US" dirty="0"/>
              <a:t> </a:t>
            </a:r>
            <a:r>
              <a:rPr lang="en-US" dirty="0" err="1"/>
              <a:t>alternatieven</a:t>
            </a:r>
            <a:endParaRPr lang="en-US" dirty="0"/>
          </a:p>
        </p:txBody>
      </p:sp>
      <p:pic>
        <p:nvPicPr>
          <p:cNvPr id="2050" name="Picture 2" descr="http://thumbs4.ebaystatic.com/d/l225/m/mmr8or9tMvenX9P9jCyAV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57304"/>
            <a:ext cx="2994151" cy="39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2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moraal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858000" cy="502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800" y="2362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Bron</a:t>
            </a:r>
            <a:r>
              <a:rPr lang="en-US" dirty="0"/>
              <a:t>: Kraaykamp, JMF, 2002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3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Economische ‘alternatieven’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Effecten werk vrouw op scheiding is </a:t>
            </a:r>
            <a:r>
              <a:rPr lang="nl-NL" i="1" dirty="0"/>
              <a:t>positief</a:t>
            </a:r>
          </a:p>
          <a:p>
            <a:endParaRPr lang="nl-NL" i="1" dirty="0"/>
          </a:p>
          <a:p>
            <a:r>
              <a:rPr lang="nl-NL" dirty="0"/>
              <a:t>Economische onafhankelijkheid </a:t>
            </a:r>
            <a:r>
              <a:rPr lang="nl-NL" dirty="0">
                <a:sym typeface="Wingdings" pitchFamily="2" charset="2"/>
              </a:rPr>
              <a:t> l</a:t>
            </a:r>
            <a:r>
              <a:rPr lang="nl-NL" dirty="0"/>
              <a:t>agere ‘exit costs’</a:t>
            </a:r>
          </a:p>
          <a:p>
            <a:r>
              <a:rPr lang="nl-NL" dirty="0"/>
              <a:t>Noodzakelijke maar geen voldoende voorwaarde</a:t>
            </a:r>
          </a:p>
          <a:p>
            <a:pPr lvl="1"/>
            <a:r>
              <a:rPr lang="nl-NL" dirty="0"/>
              <a:t>Werken vrouw interacteert met kwaliteit van huwelijk (Schoen et al., 2002)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Onderzoeksbevinding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417638"/>
            <a:ext cx="6417928" cy="4164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867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Schoen e.a. 2002 in </a:t>
            </a:r>
            <a:r>
              <a:rPr lang="nl-NL" i="1" dirty="0"/>
              <a:t>Social Forces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4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Gevolgen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24" y="1600200"/>
            <a:ext cx="2344880" cy="51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5116"/>
            <a:ext cx="4134245" cy="469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gesystematiseerd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Mannnen</a:t>
            </a:r>
            <a:endParaRPr lang="en-US" dirty="0"/>
          </a:p>
          <a:p>
            <a:pPr lvl="1"/>
            <a:r>
              <a:rPr lang="en-US" dirty="0" err="1"/>
              <a:t>Vrouwen</a:t>
            </a:r>
            <a:endParaRPr lang="en-US" dirty="0"/>
          </a:p>
          <a:p>
            <a:pPr lvl="1"/>
            <a:r>
              <a:rPr lang="en-US" dirty="0" err="1"/>
              <a:t>Kinderen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Sociaal</a:t>
            </a:r>
            <a:r>
              <a:rPr lang="en-US" dirty="0"/>
              <a:t>)</a:t>
            </a:r>
            <a:r>
              <a:rPr lang="en-US" dirty="0" err="1"/>
              <a:t>economische</a:t>
            </a:r>
            <a:r>
              <a:rPr lang="en-US" dirty="0"/>
              <a:t> </a:t>
            </a:r>
            <a:r>
              <a:rPr lang="en-US" dirty="0" err="1"/>
              <a:t>effecten</a:t>
            </a:r>
            <a:endParaRPr lang="en-US" dirty="0"/>
          </a:p>
          <a:p>
            <a:pPr lvl="1"/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effecten</a:t>
            </a:r>
            <a:endParaRPr lang="en-US" dirty="0"/>
          </a:p>
          <a:p>
            <a:pPr lvl="1"/>
            <a:r>
              <a:rPr lang="en-US" dirty="0" err="1"/>
              <a:t>Sociaal-emotionele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(</a:t>
            </a:r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gezondheid</a:t>
            </a:r>
            <a:r>
              <a:rPr lang="en-US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68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Methodologische perspectieven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25861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ront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78805"/>
            <a:ext cx="233463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Kwantitatief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Kwalitiatief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Gehuwde</a:t>
            </a:r>
            <a:r>
              <a:rPr lang="en-US" dirty="0"/>
              <a:t> </a:t>
            </a:r>
            <a:r>
              <a:rPr lang="en-US"/>
              <a:t>en gescheiden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vergelijken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scheiding</a:t>
            </a:r>
            <a:r>
              <a:rPr lang="en-US" dirty="0"/>
              <a:t> </a:t>
            </a:r>
            <a:r>
              <a:rPr lang="en-US" dirty="0" err="1"/>
              <a:t>vergelijken</a:t>
            </a:r>
            <a:endParaRPr lang="en-US" dirty="0"/>
          </a:p>
          <a:p>
            <a:endParaRPr lang="en-US" dirty="0"/>
          </a:p>
          <a:p>
            <a:r>
              <a:rPr lang="en-US" dirty="0"/>
              <a:t>Multivariate </a:t>
            </a:r>
            <a:r>
              <a:rPr lang="en-US" dirty="0" err="1"/>
              <a:t>aanpak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/>
              <a:t>Geen controlegroep</a:t>
            </a:r>
          </a:p>
          <a:p>
            <a:endParaRPr lang="en-US"/>
          </a:p>
          <a:p>
            <a:r>
              <a:rPr lang="en-US"/>
              <a:t>Geen </a:t>
            </a:r>
            <a:r>
              <a:rPr lang="en-US" dirty="0"/>
              <a:t>meting </a:t>
            </a:r>
            <a:r>
              <a:rPr lang="en-US" dirty="0" err="1"/>
              <a:t>vóór</a:t>
            </a:r>
            <a:r>
              <a:rPr lang="en-US" dirty="0"/>
              <a:t> </a:t>
            </a:r>
            <a:r>
              <a:rPr lang="en-US" dirty="0" err="1"/>
              <a:t>scheiding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gevolgen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Percepties</a:t>
            </a:r>
            <a:r>
              <a:rPr lang="en-US" dirty="0"/>
              <a:t> = </a:t>
            </a:r>
            <a:r>
              <a:rPr lang="en-US" dirty="0" err="1"/>
              <a:t>realiteit</a:t>
            </a:r>
            <a:r>
              <a:rPr lang="en-US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Methodologische</a:t>
            </a:r>
            <a:r>
              <a:rPr lang="en-US" dirty="0"/>
              <a:t> </a:t>
            </a:r>
            <a:r>
              <a:rPr lang="en-US" dirty="0" err="1"/>
              <a:t>perspectieven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A. Economische gevolgen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229100" cy="2819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Inzoomen</a:t>
            </a:r>
            <a:r>
              <a:rPr lang="en-US" dirty="0"/>
              <a:t> op </a:t>
            </a:r>
            <a:r>
              <a:rPr lang="en-US" dirty="0" err="1"/>
              <a:t>scheiding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Divorce rate = 10</a:t>
            </a:r>
          </a:p>
          <a:p>
            <a:r>
              <a:rPr lang="en-US" dirty="0"/>
              <a:t># </a:t>
            </a:r>
            <a:r>
              <a:rPr lang="en-US" dirty="0" err="1"/>
              <a:t>scheidingen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per 1000 </a:t>
            </a:r>
            <a:r>
              <a:rPr lang="en-US" dirty="0" err="1"/>
              <a:t>echtparen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Echtscheidings</a:t>
            </a:r>
            <a:r>
              <a:rPr lang="en-US" dirty="0"/>
              <a:t>-percentage = 39.6</a:t>
            </a:r>
          </a:p>
          <a:p>
            <a:r>
              <a:rPr lang="en-US" dirty="0" err="1"/>
              <a:t>verwacht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ontbindingen</a:t>
            </a:r>
            <a:r>
              <a:rPr lang="en-US" dirty="0"/>
              <a:t> door </a:t>
            </a:r>
            <a:r>
              <a:rPr lang="en-US" dirty="0" err="1"/>
              <a:t>scheiding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440608" cy="33343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Echtscheiding en inkomen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Gestandaardiseerd besteedbaar inkomen </a:t>
            </a:r>
          </a:p>
          <a:p>
            <a:pPr marL="0" indent="0">
              <a:buNone/>
            </a:pPr>
            <a:r>
              <a:rPr lang="nl-NL" dirty="0"/>
              <a:t>       = huishoudinkomen / equivalentiefactor</a:t>
            </a:r>
          </a:p>
          <a:p>
            <a:endParaRPr lang="nl-NL" dirty="0"/>
          </a:p>
          <a:p>
            <a:r>
              <a:rPr lang="nl-NL" dirty="0"/>
              <a:t>Equivalentiefactor</a:t>
            </a:r>
          </a:p>
          <a:p>
            <a:pPr lvl="1"/>
            <a:r>
              <a:rPr lang="nl-NL" dirty="0"/>
              <a:t>1 bij 1 volwassenen</a:t>
            </a:r>
          </a:p>
          <a:p>
            <a:pPr lvl="1"/>
            <a:r>
              <a:rPr lang="nl-NL" dirty="0"/>
              <a:t>1.5 bij 2 volwassenen</a:t>
            </a:r>
          </a:p>
          <a:p>
            <a:pPr lvl="1"/>
            <a:r>
              <a:rPr lang="nl-NL" dirty="0"/>
              <a:t>1.7 bij 2 volwassenen en 1 kind</a:t>
            </a:r>
          </a:p>
          <a:p>
            <a:pPr lvl="1"/>
            <a:endParaRPr lang="nl-NL" dirty="0"/>
          </a:p>
          <a:p>
            <a:r>
              <a:rPr lang="nl-NL" dirty="0"/>
              <a:t>Schaalvoordelen van het huwelijk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gender-neutraal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Verandering in besteedbaar inkomen (CBS, 2004)</a:t>
            </a:r>
          </a:p>
          <a:p>
            <a:pPr lvl="1"/>
            <a:r>
              <a:rPr lang="nl-NL" dirty="0"/>
              <a:t>Men	</a:t>
            </a:r>
            <a:r>
              <a:rPr lang="nl-NL"/>
              <a:t>		+</a:t>
            </a:r>
            <a:r>
              <a:rPr lang="nl-NL" dirty="0"/>
              <a:t>7%</a:t>
            </a:r>
          </a:p>
          <a:p>
            <a:pPr lvl="1"/>
            <a:r>
              <a:rPr lang="nl-NL" dirty="0"/>
              <a:t>Women		-23%</a:t>
            </a:r>
          </a:p>
          <a:p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0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Bijstandsafhankelijkheid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3088"/>
            <a:ext cx="5334000" cy="41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95265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Kalmijn &amp; Alessie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1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Verklaringen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Alimentatie</a:t>
            </a:r>
            <a:r>
              <a:rPr lang="en-US" dirty="0"/>
              <a:t> </a:t>
            </a:r>
            <a:r>
              <a:rPr lang="en-US" dirty="0" err="1"/>
              <a:t>compenseert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volledig</a:t>
            </a:r>
            <a:endParaRPr lang="en-US" dirty="0"/>
          </a:p>
          <a:p>
            <a:endParaRPr lang="en-US" dirty="0"/>
          </a:p>
          <a:p>
            <a:r>
              <a:rPr lang="en-US" dirty="0"/>
              <a:t>(Des)</a:t>
            </a:r>
            <a:r>
              <a:rPr lang="en-US" dirty="0" err="1"/>
              <a:t>Investeringen</a:t>
            </a:r>
            <a:r>
              <a:rPr lang="en-US" dirty="0"/>
              <a:t> </a:t>
            </a:r>
            <a:r>
              <a:rPr lang="en-US" dirty="0" err="1"/>
              <a:t>vrouw</a:t>
            </a:r>
            <a:r>
              <a:rPr lang="en-US" dirty="0"/>
              <a:t> in human capital </a:t>
            </a:r>
            <a:r>
              <a:rPr lang="en-US" dirty="0" err="1"/>
              <a:t>tijdens</a:t>
            </a:r>
            <a:r>
              <a:rPr lang="en-US" dirty="0"/>
              <a:t> het </a:t>
            </a:r>
            <a:r>
              <a:rPr lang="en-US" dirty="0" err="1"/>
              <a:t>huwelijk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Alleenstaand</a:t>
            </a:r>
            <a:r>
              <a:rPr lang="en-US" dirty="0"/>
              <a:t> </a:t>
            </a:r>
            <a:r>
              <a:rPr lang="en-US" dirty="0" err="1"/>
              <a:t>ouderschap</a:t>
            </a:r>
            <a:r>
              <a:rPr lang="en-US" dirty="0"/>
              <a:t> </a:t>
            </a:r>
            <a:r>
              <a:rPr lang="en-US" dirty="0" err="1"/>
              <a:t>belemmering</a:t>
            </a:r>
            <a:r>
              <a:rPr lang="en-US" dirty="0"/>
              <a:t> op </a:t>
            </a:r>
            <a:r>
              <a:rPr lang="en-US"/>
              <a:t>a.m. (?)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08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B. Sociale gevolgen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524000"/>
            <a:ext cx="2895144" cy="260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2133"/>
            <a:ext cx="36576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22" y="4495800"/>
            <a:ext cx="24193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Korte termijn effecten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0630"/>
            <a:ext cx="6100043" cy="55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067300" y="2100943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67300" y="32766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Lange termijn effecten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2" y="1600200"/>
            <a:ext cx="8100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1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Verklaringen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Investeringstheorie</a:t>
            </a:r>
          </a:p>
          <a:p>
            <a:pPr lvl="1"/>
            <a:r>
              <a:rPr lang="en-US"/>
              <a:t>Tijdens </a:t>
            </a:r>
            <a:r>
              <a:rPr lang="en-US" dirty="0"/>
              <a:t>het </a:t>
            </a:r>
            <a:r>
              <a:rPr lang="en-US" dirty="0" err="1"/>
              <a:t>huwelijk</a:t>
            </a:r>
            <a:endParaRPr lang="en-US" dirty="0"/>
          </a:p>
          <a:p>
            <a:pPr lvl="1"/>
            <a:r>
              <a:rPr lang="en-US"/>
              <a:t>Na </a:t>
            </a:r>
            <a:r>
              <a:rPr lang="en-US" dirty="0" err="1"/>
              <a:t>scheiding</a:t>
            </a:r>
            <a:endParaRPr lang="en-US" dirty="0"/>
          </a:p>
          <a:p>
            <a:endParaRPr lang="en-US" dirty="0"/>
          </a:p>
          <a:p>
            <a:r>
              <a:rPr lang="en-US"/>
              <a:t>Netwerktheorie</a:t>
            </a:r>
          </a:p>
          <a:p>
            <a:pPr lvl="1"/>
            <a:r>
              <a:rPr lang="en-US"/>
              <a:t>Vrouw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kinkeeper</a:t>
            </a:r>
            <a:endParaRPr lang="en-US" dirty="0"/>
          </a:p>
          <a:p>
            <a:endParaRPr lang="en-US" dirty="0"/>
          </a:p>
          <a:p>
            <a:r>
              <a:rPr lang="en-US"/>
              <a:t>Sociaal-psychologische theorie</a:t>
            </a:r>
          </a:p>
          <a:p>
            <a:pPr lvl="1"/>
            <a:r>
              <a:rPr lang="en-US"/>
              <a:t>Conflicterende </a:t>
            </a:r>
            <a:r>
              <a:rPr lang="en-US" dirty="0" err="1"/>
              <a:t>loyaliteiten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2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een context met veel </a:t>
            </a:r>
            <a:r>
              <a:rPr lang="nl-NL" i="1" dirty="0"/>
              <a:t>gender role </a:t>
            </a:r>
            <a:r>
              <a:rPr lang="nl-NL" dirty="0"/>
              <a:t>specialisatie</a:t>
            </a:r>
          </a:p>
          <a:p>
            <a:pPr lvl="1"/>
            <a:r>
              <a:rPr lang="nl-NL" dirty="0"/>
              <a:t>Zijn er veel nadelige economische gevolgen voor vrouwen</a:t>
            </a:r>
          </a:p>
          <a:p>
            <a:pPr lvl="1"/>
            <a:r>
              <a:rPr lang="nl-NL" dirty="0"/>
              <a:t>Zijn er veel nadelige sociale gevolgen voor mannen</a:t>
            </a:r>
          </a:p>
          <a:p>
            <a:pPr lvl="1"/>
            <a:endParaRPr lang="nl-NL" dirty="0"/>
          </a:p>
          <a:p>
            <a:r>
              <a:rPr lang="nl-NL" dirty="0"/>
              <a:t>Optimistische toekomstvisie</a:t>
            </a:r>
          </a:p>
          <a:p>
            <a:pPr lvl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4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C. Consequenties voor kinderen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Sociaal-emotionele uitkomsten (mentale gezondheid)</a:t>
            </a:r>
          </a:p>
          <a:p>
            <a:endParaRPr lang="nl-NL" dirty="0"/>
          </a:p>
          <a:p>
            <a:r>
              <a:rPr lang="nl-NL"/>
              <a:t>Sociaal-economische (met name onderwijs)</a:t>
            </a:r>
            <a:endParaRPr lang="nl-NL" dirty="0"/>
          </a:p>
          <a:p>
            <a:endParaRPr lang="nl-NL" dirty="0"/>
          </a:p>
          <a:p>
            <a:r>
              <a:rPr lang="en-US" dirty="0" err="1"/>
              <a:t>Demografische</a:t>
            </a:r>
            <a:r>
              <a:rPr lang="en-US" dirty="0"/>
              <a:t> </a:t>
            </a:r>
            <a:r>
              <a:rPr lang="en-US" dirty="0" err="1"/>
              <a:t>uitkomsten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7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3591"/>
              </p:ext>
            </p:extLst>
          </p:nvPr>
        </p:nvGraphicFramePr>
        <p:xfrm>
          <a:off x="1981193" y="685803"/>
          <a:ext cx="5638806" cy="5670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94">
                  <a:extLst>
                    <a:ext uri="{9D8B030D-6E8A-4147-A177-3AD203B41FA5}">
                      <a16:colId xmlns:a16="http://schemas.microsoft.com/office/drawing/2014/main" val="3197769778"/>
                    </a:ext>
                  </a:extLst>
                </a:gridCol>
                <a:gridCol w="540245">
                  <a:extLst>
                    <a:ext uri="{9D8B030D-6E8A-4147-A177-3AD203B41FA5}">
                      <a16:colId xmlns:a16="http://schemas.microsoft.com/office/drawing/2014/main" val="3026885923"/>
                    </a:ext>
                  </a:extLst>
                </a:gridCol>
                <a:gridCol w="877897">
                  <a:extLst>
                    <a:ext uri="{9D8B030D-6E8A-4147-A177-3AD203B41FA5}">
                      <a16:colId xmlns:a16="http://schemas.microsoft.com/office/drawing/2014/main" val="2623181414"/>
                    </a:ext>
                  </a:extLst>
                </a:gridCol>
                <a:gridCol w="540245">
                  <a:extLst>
                    <a:ext uri="{9D8B030D-6E8A-4147-A177-3AD203B41FA5}">
                      <a16:colId xmlns:a16="http://schemas.microsoft.com/office/drawing/2014/main" val="1416816179"/>
                    </a:ext>
                  </a:extLst>
                </a:gridCol>
                <a:gridCol w="540245">
                  <a:extLst>
                    <a:ext uri="{9D8B030D-6E8A-4147-A177-3AD203B41FA5}">
                      <a16:colId xmlns:a16="http://schemas.microsoft.com/office/drawing/2014/main" val="1736108657"/>
                    </a:ext>
                  </a:extLst>
                </a:gridCol>
                <a:gridCol w="540245">
                  <a:extLst>
                    <a:ext uri="{9D8B030D-6E8A-4147-A177-3AD203B41FA5}">
                      <a16:colId xmlns:a16="http://schemas.microsoft.com/office/drawing/2014/main" val="370566853"/>
                    </a:ext>
                  </a:extLst>
                </a:gridCol>
                <a:gridCol w="540245">
                  <a:extLst>
                    <a:ext uri="{9D8B030D-6E8A-4147-A177-3AD203B41FA5}">
                      <a16:colId xmlns:a16="http://schemas.microsoft.com/office/drawing/2014/main" val="1393418730"/>
                    </a:ext>
                  </a:extLst>
                </a:gridCol>
                <a:gridCol w="540245">
                  <a:extLst>
                    <a:ext uri="{9D8B030D-6E8A-4147-A177-3AD203B41FA5}">
                      <a16:colId xmlns:a16="http://schemas.microsoft.com/office/drawing/2014/main" val="4265165031"/>
                    </a:ext>
                  </a:extLst>
                </a:gridCol>
                <a:gridCol w="540245">
                  <a:extLst>
                    <a:ext uri="{9D8B030D-6E8A-4147-A177-3AD203B41FA5}">
                      <a16:colId xmlns:a16="http://schemas.microsoft.com/office/drawing/2014/main" val="749457213"/>
                    </a:ext>
                  </a:extLst>
                </a:gridCol>
              </a:tblGrid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1000 paren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rate 10 per 1000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64668280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gescheiden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over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210792897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huwelijksjaar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990.0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098634610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980.1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260503078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970.3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78045242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960.6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00709690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951.0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976023739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941.5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736758153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932.1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4068570703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922.7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558437917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913.5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4259508703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904.4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516086933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895.3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284723561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886.4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17864804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877.5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79882576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868.7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19872778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860.1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428794053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851.5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329589904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842.9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566748125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834.5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125116380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826.2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93585669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817.9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97087567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809.7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4113650370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801.6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608676063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793.6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445687589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785.7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454753690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777.8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761863227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770.0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47466282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762.3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13932801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754.7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554519288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747.2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22381923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739.7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740 over, dus 26% gescheiden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69052964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732.3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799983184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725.0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304784351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717.7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08735344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710.6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67843547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703.4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240427448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696.4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00505662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689.4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409287779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682.6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4156373820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675.7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1913403946"/>
                  </a:ext>
                </a:extLst>
              </a:tr>
              <a:tr h="13501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669.0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600" u="none" strike="noStrike">
                          <a:effectLst/>
                        </a:rPr>
                        <a:t>670 over, dus 33% gescheiden</a:t>
                      </a:r>
                      <a:endParaRPr lang="nl-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/>
                </a:tc>
                <a:extLst>
                  <a:ext uri="{0D108BD9-81ED-4DB2-BD59-A6C34878D82A}">
                    <a16:rowId xmlns:a16="http://schemas.microsoft.com/office/drawing/2014/main" val="409097097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86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Overdracht</a:t>
            </a:r>
            <a:r>
              <a:rPr lang="en-US" dirty="0"/>
              <a:t> van </a:t>
            </a:r>
            <a:r>
              <a:rPr lang="en-US" dirty="0" err="1"/>
              <a:t>echtscheiding</a:t>
            </a:r>
            <a:r>
              <a:rPr lang="en-US" dirty="0"/>
              <a:t>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42255" cy="42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6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Sociaal-emotioneel</a:t>
            </a:r>
            <a:r>
              <a:rPr lang="en-US" dirty="0"/>
              <a:t> (</a:t>
            </a:r>
            <a:r>
              <a:rPr lang="en-US" dirty="0" err="1"/>
              <a:t>leeftijd</a:t>
            </a:r>
            <a:r>
              <a:rPr lang="en-US" dirty="0"/>
              <a:t> 14)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Subjectief welbevinden</a:t>
            </a:r>
          </a:p>
          <a:p>
            <a:pPr lvl="1"/>
            <a:r>
              <a:rPr lang="en-US"/>
              <a:t>feeling worried, feeling anxious, feeling depressed, feeling worthless, having good qualities, being proud of oneself, self-acceptance, and optimism about one’s life</a:t>
            </a:r>
          </a:p>
          <a:p>
            <a:pPr lvl="1"/>
            <a:endParaRPr lang="en-US"/>
          </a:p>
          <a:p>
            <a:r>
              <a:rPr lang="en-US"/>
              <a:t>Probleemgedrag</a:t>
            </a:r>
          </a:p>
          <a:p>
            <a:pPr lvl="1"/>
            <a:r>
              <a:rPr lang="en-US"/>
              <a:t>skipping lessons, coming late to school, drinking alcohol, smoking cigarettes, using drugs, damaged property, stealing things, having been drunk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Welbevinden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9" y="1594038"/>
            <a:ext cx="7395089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3362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Children of Immigrants Longitudinal Survey CILS 2010, NL data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Kanttekeningen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Heterogeniteit</a:t>
            </a:r>
            <a:endParaRPr lang="en-US" dirty="0"/>
          </a:p>
          <a:p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effecten</a:t>
            </a:r>
            <a:r>
              <a:rPr lang="en-US" dirty="0"/>
              <a:t> (effect size)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43</a:t>
            </a:fld>
            <a:endParaRPr lang="en-US"/>
          </a:p>
        </p:txBody>
      </p:sp>
      <p:sp>
        <p:nvSpPr>
          <p:cNvPr id="3" name="Multiplication Sign 2"/>
          <p:cNvSpPr/>
          <p:nvPr/>
        </p:nvSpPr>
        <p:spPr>
          <a:xfrm>
            <a:off x="6324600" y="3962399"/>
            <a:ext cx="2832970" cy="2759075"/>
          </a:xfrm>
          <a:prstGeom prst="mathMultiply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Causaal</a:t>
            </a:r>
            <a:r>
              <a:rPr lang="en-US" dirty="0"/>
              <a:t> of </a:t>
            </a:r>
            <a:r>
              <a:rPr lang="en-US" dirty="0" err="1"/>
              <a:t>spurieus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1981200"/>
            <a:ext cx="22860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Depressie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kind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22860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Scheiding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85800" y="3276600"/>
            <a:ext cx="22860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X?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71800" y="2895600"/>
            <a:ext cx="1295400" cy="1143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1800" y="4107873"/>
            <a:ext cx="1416627" cy="1143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15000" y="3678382"/>
            <a:ext cx="0" cy="762001"/>
          </a:xfrm>
          <a:prstGeom prst="straightConnector1">
            <a:avLst/>
          </a:prstGeom>
          <a:ln w="508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3600" y="36900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Spurieus?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0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Causale</a:t>
            </a:r>
            <a:r>
              <a:rPr lang="en-US" dirty="0"/>
              <a:t> </a:t>
            </a:r>
            <a:r>
              <a:rPr lang="en-US" dirty="0" err="1"/>
              <a:t>verklaringen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Stress </a:t>
            </a:r>
            <a:r>
              <a:rPr lang="en-US" dirty="0" err="1"/>
              <a:t>verklaring</a:t>
            </a: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PSYCHOLOGIE</a:t>
            </a:r>
          </a:p>
          <a:p>
            <a:endParaRPr lang="en-US" dirty="0"/>
          </a:p>
          <a:p>
            <a:r>
              <a:rPr lang="en-US" dirty="0" err="1"/>
              <a:t>Hulpbronnen</a:t>
            </a:r>
            <a:r>
              <a:rPr lang="en-US" dirty="0"/>
              <a:t> </a:t>
            </a:r>
            <a:r>
              <a:rPr lang="en-US" dirty="0" err="1"/>
              <a:t>verklaring</a:t>
            </a: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SOCIOLOGIE</a:t>
            </a:r>
          </a:p>
          <a:p>
            <a:pPr lvl="1"/>
            <a:r>
              <a:rPr lang="en-US" dirty="0" err="1"/>
              <a:t>Economische</a:t>
            </a:r>
            <a:r>
              <a:rPr lang="en-US" dirty="0"/>
              <a:t> </a:t>
            </a:r>
            <a:r>
              <a:rPr lang="en-US" dirty="0" err="1"/>
              <a:t>hulpbronnen</a:t>
            </a:r>
            <a:endParaRPr lang="en-US" dirty="0"/>
          </a:p>
          <a:p>
            <a:pPr lvl="1"/>
            <a:r>
              <a:rPr lang="en-US" dirty="0" err="1"/>
              <a:t>Sociale</a:t>
            </a:r>
            <a:r>
              <a:rPr lang="en-US" dirty="0"/>
              <a:t> (parental) </a:t>
            </a:r>
            <a:r>
              <a:rPr lang="en-US" dirty="0" err="1"/>
              <a:t>hulpbronnen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Hulpbronnen</a:t>
            </a:r>
            <a:r>
              <a:rPr lang="en-US" dirty="0"/>
              <a:t> = </a:t>
            </a:r>
            <a:r>
              <a:rPr lang="en-US" i="1" dirty="0"/>
              <a:t>Resources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Economische hulpbronnen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SCHEIDING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29454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WELBEVINDEN KIND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07193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3428992" y="2714620"/>
            <a:ext cx="2143140" cy="1643074"/>
          </a:xfrm>
          <a:prstGeom prst="ellipse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ECONOMISCHE  HULPBRONNEN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2071670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72132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4546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3570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8860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8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507207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SCHEIDING = </a:t>
            </a:r>
            <a:r>
              <a:rPr lang="en-US" dirty="0"/>
              <a:t>Effect A x Effect B </a:t>
            </a:r>
            <a:r>
              <a:rPr lang="en-US"/>
              <a:t>= NEGATIEF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67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Ouderlijke (sociale) hulpbronnen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SCHEIDING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29454" y="2786058"/>
            <a:ext cx="164307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WELBEVINDEN KIND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07193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3428992" y="2714620"/>
            <a:ext cx="2143140" cy="1643074"/>
          </a:xfrm>
          <a:prstGeom prst="ellipse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STEUN EN CONTROLE DOOR OUDERS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2071670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72132" y="3429000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4546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3570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8860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84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507207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Effect SCHEIDING = </a:t>
            </a:r>
            <a:r>
              <a:rPr lang="en-US" dirty="0"/>
              <a:t>Effect A x Effect B </a:t>
            </a:r>
            <a:r>
              <a:rPr lang="en-US"/>
              <a:t>= NEGATIEF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77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of lange termijn?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09041"/>
            <a:ext cx="3670110" cy="22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08732"/>
            <a:ext cx="36703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8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rol</a:t>
            </a:r>
            <a:r>
              <a:rPr lang="en-US" dirty="0"/>
              <a:t> van </a:t>
            </a:r>
            <a:r>
              <a:rPr lang="en-US" dirty="0" err="1"/>
              <a:t>ouderlijk</a:t>
            </a:r>
            <a:r>
              <a:rPr lang="en-US" dirty="0"/>
              <a:t> conflict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Conflict </a:t>
            </a:r>
            <a:r>
              <a:rPr lang="en-US" dirty="0" err="1"/>
              <a:t>gecorreleerd</a:t>
            </a:r>
            <a:r>
              <a:rPr lang="en-US" dirty="0"/>
              <a:t> met </a:t>
            </a:r>
            <a:r>
              <a:rPr lang="en-US" dirty="0" err="1"/>
              <a:t>scheiding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Ouder</a:t>
            </a:r>
            <a:r>
              <a:rPr lang="en-US" dirty="0"/>
              <a:t>-kind conflict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negatief</a:t>
            </a:r>
            <a:r>
              <a:rPr lang="en-US" dirty="0"/>
              <a:t> effect op </a:t>
            </a:r>
            <a:r>
              <a:rPr lang="en-US" dirty="0" err="1"/>
              <a:t>welbevinden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  <a:p>
            <a:endParaRPr lang="nl-NL" dirty="0"/>
          </a:p>
          <a:p>
            <a:r>
              <a:rPr lang="nl-NL" dirty="0"/>
              <a:t>Scheidingseffect ligt deels aan conflict, niet aan scheiding zelf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Vanuit kinderen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609600" y="1752600"/>
          <a:ext cx="761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Kinderen 14 jaar in </a:t>
                      </a:r>
                      <a:r>
                        <a:rPr lang="nl-NL" baseline="0"/>
                        <a:t>2010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Allen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Niet-standaard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Ouders</a:t>
                      </a:r>
                      <a:r>
                        <a:rPr lang="nl-NL" baseline="0"/>
                        <a:t> gehuwd/samenwonend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76.5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Ouders uit elkaar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19.5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82.7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Ouders</a:t>
                      </a:r>
                      <a:r>
                        <a:rPr lang="nl-NL" baseline="0"/>
                        <a:t> nooit bij elkaar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0.7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2.8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Ouder</a:t>
                      </a:r>
                      <a:r>
                        <a:rPr lang="nl-NL" baseline="0"/>
                        <a:t> overleden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2.3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9.9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Anders</a:t>
                      </a:r>
                      <a:r>
                        <a:rPr lang="nl-NL" baseline="0"/>
                        <a:t> en niet geantwoord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1.1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7667625" cy="224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4124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Children of Immigrants Longitudinal Survey CILS 2010, NL data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8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scheiding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47800" y="5791200"/>
            <a:ext cx="586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4160" y="601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Weinig</a:t>
            </a:r>
            <a:r>
              <a:rPr lang="en-US" dirty="0"/>
              <a:t> conflict                </a:t>
            </a:r>
            <a:r>
              <a:rPr lang="en-US" dirty="0">
                <a:sym typeface="Wingdings" pitchFamily="2" charset="2"/>
              </a:rPr>
              <a:t>                         </a:t>
            </a:r>
            <a:r>
              <a:rPr lang="en-US" dirty="0" err="1">
                <a:sym typeface="Wingdings" pitchFamily="2" charset="2"/>
              </a:rPr>
              <a:t>Veel</a:t>
            </a:r>
            <a:r>
              <a:rPr lang="en-US" dirty="0">
                <a:sym typeface="Wingdings" pitchFamily="2" charset="2"/>
              </a:rPr>
              <a:t> conflict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2560" y="210507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Wellbeing kind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3524" y="3352800"/>
            <a:ext cx="4358640" cy="584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-35560" y="392253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33524" y="2428239"/>
            <a:ext cx="4358640" cy="188976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3343" y="2867437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gescheiden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3701534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gehuwd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38400" y="2751405"/>
            <a:ext cx="0" cy="107805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4"/>
          <p:cNvSpPr txBox="1">
            <a:spLocks/>
          </p:cNvSpPr>
          <p:nvPr/>
        </p:nvSpPr>
        <p:spPr>
          <a:xfrm>
            <a:off x="3502152" y="988021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43600" y="3582639"/>
            <a:ext cx="0" cy="35436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3300" y="1780323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Conflict TIJDENS </a:t>
            </a:r>
            <a:r>
              <a:rPr lang="en-US" dirty="0" err="1"/>
              <a:t>huwelijk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6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scheiding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47800" y="5791200"/>
            <a:ext cx="586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4160" y="601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Weinig</a:t>
            </a:r>
            <a:r>
              <a:rPr lang="en-US" dirty="0"/>
              <a:t> conflict                </a:t>
            </a:r>
            <a:r>
              <a:rPr lang="en-US" dirty="0">
                <a:sym typeface="Wingdings" pitchFamily="2" charset="2"/>
              </a:rPr>
              <a:t>                         </a:t>
            </a:r>
            <a:r>
              <a:rPr lang="en-US" dirty="0" err="1">
                <a:sym typeface="Wingdings" pitchFamily="2" charset="2"/>
              </a:rPr>
              <a:t>Veel</a:t>
            </a:r>
            <a:r>
              <a:rPr lang="en-US" dirty="0">
                <a:sym typeface="Wingdings" pitchFamily="2" charset="2"/>
              </a:rPr>
              <a:t> conflict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2560" y="210507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Wellbeing kind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33524" y="3937000"/>
            <a:ext cx="435864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-35560" y="392253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33524" y="2428239"/>
            <a:ext cx="4358640" cy="188976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21400" y="4964253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gescheiden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3701534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gehuwd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38400" y="2751405"/>
            <a:ext cx="0" cy="107805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4"/>
          <p:cNvSpPr txBox="1">
            <a:spLocks/>
          </p:cNvSpPr>
          <p:nvPr/>
        </p:nvSpPr>
        <p:spPr>
          <a:xfrm>
            <a:off x="3502152" y="988021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38800" y="4058373"/>
            <a:ext cx="0" cy="35436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3300" y="1780323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Conflict TIJDENS </a:t>
            </a:r>
            <a:r>
              <a:rPr lang="en-US" dirty="0" err="1"/>
              <a:t>huwelijk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6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scheiding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28728" y="1428736"/>
          <a:ext cx="7258072" cy="466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655" y="6107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Bron: Kalmijn (Demos 2008)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8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Beleidsdiscussie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4956048" cy="4572000"/>
          </a:xfrm>
        </p:spPr>
        <p:txBody>
          <a:bodyPr>
            <a:normAutofit fontScale="85000" lnSpcReduction="20000"/>
          </a:bodyPr>
          <a:lstStyle/>
          <a:p>
            <a:r>
              <a:rPr lang="nl-NL"/>
              <a:t>Dejuridisering </a:t>
            </a:r>
            <a:r>
              <a:rPr lang="nl-NL" i="1"/>
              <a:t>(mediator)</a:t>
            </a:r>
            <a:endParaRPr lang="nl-NL" i="1" dirty="0"/>
          </a:p>
          <a:p>
            <a:endParaRPr lang="nl-NL" dirty="0"/>
          </a:p>
          <a:p>
            <a:r>
              <a:rPr lang="nl-NL" dirty="0"/>
              <a:t>Van trouwbelofte naar opvoedingsbelofte</a:t>
            </a:r>
          </a:p>
          <a:p>
            <a:endParaRPr lang="nl-NL" dirty="0"/>
          </a:p>
          <a:p>
            <a:r>
              <a:rPr lang="nl-NL" dirty="0"/>
              <a:t>Nadruk  op conflicthantering (tunnelvisie van ouders aanpakken)</a:t>
            </a:r>
          </a:p>
          <a:p>
            <a:endParaRPr lang="nl-NL" dirty="0"/>
          </a:p>
          <a:p>
            <a:r>
              <a:rPr lang="nl-NL" dirty="0"/>
              <a:t>Relatietherapie voor gescheiden ouders?</a:t>
            </a:r>
          </a:p>
        </p:txBody>
      </p:sp>
      <p:pic>
        <p:nvPicPr>
          <p:cNvPr id="6146" name="Picture 2" descr="http://www.f4j.be/afbeeldingen/070429_scheidingskinderen_Ed_Spruij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98184"/>
            <a:ext cx="3500438" cy="25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Instabiliteit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nieuw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Verweduwing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20571"/>
            <a:ext cx="8686800" cy="563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8674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Van </a:t>
            </a:r>
            <a:r>
              <a:rPr lang="en-US" sz="1400" dirty="0" err="1"/>
              <a:t>Poppel</a:t>
            </a:r>
            <a:r>
              <a:rPr lang="en-US" sz="1400" dirty="0"/>
              <a:t> &amp; Van </a:t>
            </a:r>
            <a:r>
              <a:rPr lang="en-US" sz="1400" dirty="0" err="1"/>
              <a:t>Gaalen</a:t>
            </a:r>
            <a:r>
              <a:rPr lang="en-US" sz="1400" dirty="0"/>
              <a:t>, JFI, 2009, </a:t>
            </a:r>
            <a:r>
              <a:rPr lang="en-US" sz="1400" dirty="0" err="1"/>
              <a:t>eigen</a:t>
            </a:r>
            <a:r>
              <a:rPr lang="en-US" sz="1400" dirty="0"/>
              <a:t> </a:t>
            </a:r>
            <a:r>
              <a:rPr lang="en-US" sz="1400" dirty="0" err="1"/>
              <a:t>grafiek</a:t>
            </a:r>
            <a:endParaRPr lang="en-US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Motieven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524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6107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Bron: Kalmijn (Demos, 2008).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Risicofactoren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9" y="2252518"/>
            <a:ext cx="8349049" cy="31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8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Risicofactoren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Gezondheidsproblemen</a:t>
            </a:r>
          </a:p>
          <a:p>
            <a:r>
              <a:rPr lang="nl-NL"/>
              <a:t>Groot leeftijdsverschil</a:t>
            </a:r>
          </a:p>
          <a:p>
            <a:r>
              <a:rPr lang="nl-NL"/>
              <a:t>Eerder getrouwd geweest</a:t>
            </a:r>
          </a:p>
          <a:p>
            <a:r>
              <a:rPr lang="nl-NL"/>
              <a:t>Geen kinderen</a:t>
            </a:r>
          </a:p>
          <a:p>
            <a:r>
              <a:rPr lang="nl-NL"/>
              <a:t>Stedelijk</a:t>
            </a:r>
          </a:p>
          <a:p>
            <a:r>
              <a:rPr lang="nl-NL"/>
              <a:t>Niet kerkelijk</a:t>
            </a:r>
          </a:p>
          <a:p>
            <a:r>
              <a:rPr lang="nl-NL"/>
              <a:t>Ouders gescheiden</a:t>
            </a:r>
          </a:p>
          <a:p>
            <a:r>
              <a:rPr lang="nl-NL"/>
              <a:t>Lage opleiding</a:t>
            </a:r>
          </a:p>
          <a:p>
            <a:r>
              <a:rPr lang="nl-NL"/>
              <a:t>Jong getrouwd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2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1134</Words>
  <Application>Microsoft Office PowerPoint</Application>
  <PresentationFormat>On-screen Show (4:3)</PresentationFormat>
  <Paragraphs>524</Paragraphs>
  <Slides>53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Wingdings</vt:lpstr>
      <vt:lpstr>Wingdings 2</vt:lpstr>
      <vt:lpstr>Office Theme</vt:lpstr>
      <vt:lpstr>De echtscheidingsrevolutie</vt:lpstr>
      <vt:lpstr>De trend</vt:lpstr>
      <vt:lpstr>Inzoomen op scheiding</vt:lpstr>
      <vt:lpstr>PowerPoint Presentation</vt:lpstr>
      <vt:lpstr>Vanuit kinderen</vt:lpstr>
      <vt:lpstr>Instabiliteit niet nieuw</vt:lpstr>
      <vt:lpstr>Motieven</vt:lpstr>
      <vt:lpstr>Risicofactoren</vt:lpstr>
      <vt:lpstr>Risicofactoren</vt:lpstr>
      <vt:lpstr>Verklaringen</vt:lpstr>
      <vt:lpstr>Bariers</vt:lpstr>
      <vt:lpstr>De wetgeving?</vt:lpstr>
      <vt:lpstr>Informele normen</vt:lpstr>
      <vt:lpstr>Attractions</vt:lpstr>
      <vt:lpstr>Huwelijkswaarden</vt:lpstr>
      <vt:lpstr>Onderzoek contactadvertenties</vt:lpstr>
      <vt:lpstr>Opkomst affectieve motieven</vt:lpstr>
      <vt:lpstr>Revolution of rising expectations?</vt:lpstr>
      <vt:lpstr>Relatie-specifieke investeringen</vt:lpstr>
      <vt:lpstr>Alternatives</vt:lpstr>
      <vt:lpstr>Alternatieve partners</vt:lpstr>
      <vt:lpstr>Trends in seksuele moraal</vt:lpstr>
      <vt:lpstr>Economische ‘alternatieven’</vt:lpstr>
      <vt:lpstr>Onderzoeksbevinding</vt:lpstr>
      <vt:lpstr>Gevolgen</vt:lpstr>
      <vt:lpstr>Gevolgen gesystematiseerd</vt:lpstr>
      <vt:lpstr>Methodologische perspectieven</vt:lpstr>
      <vt:lpstr>Methodologische perspectieven</vt:lpstr>
      <vt:lpstr>A. Economische gevolgen</vt:lpstr>
      <vt:lpstr>Echtscheiding en inkomen</vt:lpstr>
      <vt:lpstr>Niet gender-neutraal</vt:lpstr>
      <vt:lpstr>Bijstandsafhankelijkheid</vt:lpstr>
      <vt:lpstr>Verklaringen</vt:lpstr>
      <vt:lpstr>B. Sociale gevolgen</vt:lpstr>
      <vt:lpstr>Korte termijn effecten</vt:lpstr>
      <vt:lpstr>Lange termijn effecten</vt:lpstr>
      <vt:lpstr>Verklaringen</vt:lpstr>
      <vt:lpstr>Conclusie</vt:lpstr>
      <vt:lpstr>C. Consequenties voor kinderen</vt:lpstr>
      <vt:lpstr>Overdracht van echtscheiding?</vt:lpstr>
      <vt:lpstr>Sociaal-emotioneel (leeftijd 14)</vt:lpstr>
      <vt:lpstr>Welbevinden</vt:lpstr>
      <vt:lpstr>Kanttekeningen</vt:lpstr>
      <vt:lpstr>Causaal of spurieus?</vt:lpstr>
      <vt:lpstr>Causale verklaringen</vt:lpstr>
      <vt:lpstr>Economische hulpbronnen</vt:lpstr>
      <vt:lpstr>Ouderlijke (sociale) hulpbronnen</vt:lpstr>
      <vt:lpstr>Korte of lange termijn?</vt:lpstr>
      <vt:lpstr>De rol van ouderlijk conflict</vt:lpstr>
      <vt:lpstr>Conflict en scheiding</vt:lpstr>
      <vt:lpstr>Conflict en scheiding</vt:lpstr>
      <vt:lpstr>Conflict na scheiding</vt:lpstr>
      <vt:lpstr>Beleidsdiscussie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echtscheidingsrevolutie en haar gevolgen</dc:title>
  <dc:creator>Kalmijn, Matthijs</dc:creator>
  <cp:lastModifiedBy>Matthijs Kalmijn</cp:lastModifiedBy>
  <cp:revision>41</cp:revision>
  <cp:lastPrinted>2016-12-14T10:44:36Z</cp:lastPrinted>
  <dcterms:created xsi:type="dcterms:W3CDTF">2015-09-23T12:48:00Z</dcterms:created>
  <dcterms:modified xsi:type="dcterms:W3CDTF">2016-12-16T16:30:50Z</dcterms:modified>
</cp:coreProperties>
</file>